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70" r:id="rId4"/>
    <p:sldId id="269" r:id="rId5"/>
    <p:sldId id="271" r:id="rId6"/>
    <p:sldId id="274" r:id="rId7"/>
    <p:sldId id="278" r:id="rId8"/>
    <p:sldId id="275" r:id="rId9"/>
    <p:sldId id="268" r:id="rId10"/>
    <p:sldId id="272" r:id="rId11"/>
    <p:sldId id="286" r:id="rId12"/>
    <p:sldId id="284" r:id="rId13"/>
    <p:sldId id="285" r:id="rId14"/>
    <p:sldId id="287" r:id="rId15"/>
    <p:sldId id="280" r:id="rId16"/>
    <p:sldId id="266" r:id="rId17"/>
    <p:sldId id="281" r:id="rId18"/>
    <p:sldId id="282" r:id="rId19"/>
    <p:sldId id="276" r:id="rId20"/>
    <p:sldId id="277" r:id="rId21"/>
    <p:sldId id="263"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80"/>
    <a:srgbClr val="419BED"/>
    <a:srgbClr val="4D4D4D"/>
    <a:srgbClr val="777777"/>
    <a:srgbClr val="253410"/>
    <a:srgbClr val="DFFAD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51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file:///E:\&#26399;&#26435;&#30740;&#31350;\&#26399;&#26435;&#20215;&#26684;&#30340;&#29702;&#35299;\&#20869;&#28085;&#20215;&#20540;&#19982;&#26102;&#38388;&#20215;&#2054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26399;&#26435;&#30740;&#31350;\&#26399;&#26435;&#20215;&#26684;&#30340;&#29702;&#35299;\&#20869;&#28085;&#20215;&#20540;&#19982;&#26102;&#38388;&#20215;&#2054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zh-CN"/>
  <c:chart>
    <c:autoTitleDeleted val="1"/>
    <c:plotArea>
      <c:layout/>
      <c:lineChart>
        <c:grouping val="standard"/>
        <c:ser>
          <c:idx val="0"/>
          <c:order val="0"/>
          <c:tx>
            <c:strRef>
              <c:f>Sheet1!$C$2</c:f>
              <c:strCache>
                <c:ptCount val="1"/>
                <c:pt idx="0">
                  <c:v>内涵价值</c:v>
                </c:pt>
              </c:strCache>
            </c:strRef>
          </c:tx>
          <c:spPr>
            <a:ln>
              <a:noFill/>
            </a:ln>
          </c:spPr>
          <c:marker>
            <c:symbol val="triangle"/>
            <c:size val="10"/>
            <c:spPr>
              <a:solidFill>
                <a:srgbClr val="419BED"/>
              </a:solidFill>
            </c:spPr>
          </c:marker>
          <c:cat>
            <c:numRef>
              <c:f>Sheet1!$A$3:$A$16</c:f>
              <c:numCache>
                <c:formatCode>General</c:formatCode>
                <c:ptCount val="14"/>
                <c:pt idx="0">
                  <c:v>1900</c:v>
                </c:pt>
                <c:pt idx="1">
                  <c:v>1950</c:v>
                </c:pt>
                <c:pt idx="2">
                  <c:v>2000</c:v>
                </c:pt>
                <c:pt idx="3">
                  <c:v>2050</c:v>
                </c:pt>
                <c:pt idx="4">
                  <c:v>2100</c:v>
                </c:pt>
                <c:pt idx="5">
                  <c:v>2150</c:v>
                </c:pt>
                <c:pt idx="6">
                  <c:v>2200</c:v>
                </c:pt>
                <c:pt idx="7">
                  <c:v>2250</c:v>
                </c:pt>
                <c:pt idx="8">
                  <c:v>2300</c:v>
                </c:pt>
                <c:pt idx="9">
                  <c:v>2350</c:v>
                </c:pt>
                <c:pt idx="10">
                  <c:v>2400</c:v>
                </c:pt>
                <c:pt idx="11">
                  <c:v>2500</c:v>
                </c:pt>
                <c:pt idx="12">
                  <c:v>2600</c:v>
                </c:pt>
                <c:pt idx="13">
                  <c:v>2700</c:v>
                </c:pt>
              </c:numCache>
            </c:numRef>
          </c:cat>
          <c:val>
            <c:numRef>
              <c:f>Sheet1!$C$3:$C$16</c:f>
              <c:numCache>
                <c:formatCode>General</c:formatCode>
                <c:ptCount val="14"/>
                <c:pt idx="0">
                  <c:v>220.38999999999987</c:v>
                </c:pt>
                <c:pt idx="1">
                  <c:v>170.38999999999987</c:v>
                </c:pt>
                <c:pt idx="2">
                  <c:v>120.38999999999987</c:v>
                </c:pt>
                <c:pt idx="3">
                  <c:v>70.389999999999873</c:v>
                </c:pt>
                <c:pt idx="4">
                  <c:v>20.389999999999873</c:v>
                </c:pt>
                <c:pt idx="5">
                  <c:v>0</c:v>
                </c:pt>
                <c:pt idx="6">
                  <c:v>0</c:v>
                </c:pt>
                <c:pt idx="7">
                  <c:v>0</c:v>
                </c:pt>
                <c:pt idx="8">
                  <c:v>0</c:v>
                </c:pt>
                <c:pt idx="9">
                  <c:v>0</c:v>
                </c:pt>
                <c:pt idx="10">
                  <c:v>0</c:v>
                </c:pt>
                <c:pt idx="11">
                  <c:v>0</c:v>
                </c:pt>
                <c:pt idx="12">
                  <c:v>0</c:v>
                </c:pt>
                <c:pt idx="13">
                  <c:v>0</c:v>
                </c:pt>
              </c:numCache>
            </c:numRef>
          </c:val>
        </c:ser>
        <c:marker val="1"/>
        <c:axId val="138077696"/>
        <c:axId val="138878976"/>
      </c:lineChart>
      <c:catAx>
        <c:axId val="138077696"/>
        <c:scaling>
          <c:orientation val="minMax"/>
        </c:scaling>
        <c:axPos val="b"/>
        <c:title>
          <c:tx>
            <c:rich>
              <a:bodyPr/>
              <a:lstStyle/>
              <a:p>
                <a:pPr>
                  <a:defRPr sz="1800"/>
                </a:pPr>
                <a:r>
                  <a:rPr lang="zh-CN" altLang="en-US" sz="1800"/>
                  <a:t>执行价</a:t>
                </a:r>
              </a:p>
            </c:rich>
          </c:tx>
          <c:layout/>
        </c:title>
        <c:numFmt formatCode="General" sourceLinked="1"/>
        <c:tickLblPos val="nextTo"/>
        <c:txPr>
          <a:bodyPr rot="-2700000"/>
          <a:lstStyle/>
          <a:p>
            <a:pPr>
              <a:defRPr sz="1400"/>
            </a:pPr>
            <a:endParaRPr lang="zh-CN"/>
          </a:p>
        </c:txPr>
        <c:crossAx val="138878976"/>
        <c:crosses val="autoZero"/>
        <c:auto val="1"/>
        <c:lblAlgn val="ctr"/>
        <c:lblOffset val="100"/>
      </c:catAx>
      <c:valAx>
        <c:axId val="138878976"/>
        <c:scaling>
          <c:orientation val="minMax"/>
        </c:scaling>
        <c:axPos val="l"/>
        <c:majorGridlines>
          <c:spPr>
            <a:ln>
              <a:prstDash val="sysDot"/>
            </a:ln>
          </c:spPr>
        </c:majorGridlines>
        <c:title>
          <c:tx>
            <c:rich>
              <a:bodyPr rot="0" vert="wordArtVertRtl"/>
              <a:lstStyle/>
              <a:p>
                <a:pPr>
                  <a:defRPr sz="1800"/>
                </a:pPr>
                <a:r>
                  <a:rPr lang="zh-CN" altLang="en-US" sz="1800"/>
                  <a:t>内涵价值</a:t>
                </a:r>
              </a:p>
            </c:rich>
          </c:tx>
          <c:layout/>
        </c:title>
        <c:numFmt formatCode="General" sourceLinked="1"/>
        <c:tickLblPos val="nextTo"/>
        <c:txPr>
          <a:bodyPr/>
          <a:lstStyle/>
          <a:p>
            <a:pPr>
              <a:defRPr sz="1400"/>
            </a:pPr>
            <a:endParaRPr lang="zh-CN"/>
          </a:p>
        </c:txPr>
        <c:crossAx val="138077696"/>
        <c:crosses val="autoZero"/>
        <c:crossBetween val="between"/>
      </c:valAx>
    </c:plotArea>
    <c:legend>
      <c:legendPos val="t"/>
      <c:layout/>
      <c:txPr>
        <a:bodyPr/>
        <a:lstStyle/>
        <a:p>
          <a:pPr>
            <a:defRPr sz="1800"/>
          </a:pPr>
          <a:endParaRPr lang="zh-CN"/>
        </a:p>
      </c:txPr>
    </c:legend>
    <c:plotVisOnly val="1"/>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zh-CN"/>
  <c:chart>
    <c:autoTitleDeleted val="1"/>
    <c:plotArea>
      <c:layout/>
      <c:lineChart>
        <c:grouping val="standard"/>
        <c:ser>
          <c:idx val="0"/>
          <c:order val="0"/>
          <c:tx>
            <c:strRef>
              <c:f>Sheet1!$D$2</c:f>
              <c:strCache>
                <c:ptCount val="1"/>
                <c:pt idx="0">
                  <c:v>时间价值</c:v>
                </c:pt>
              </c:strCache>
            </c:strRef>
          </c:tx>
          <c:spPr>
            <a:ln w="38100">
              <a:solidFill>
                <a:srgbClr val="419BED"/>
              </a:solidFill>
            </a:ln>
          </c:spPr>
          <c:marker>
            <c:symbol val="triangle"/>
            <c:size val="10"/>
            <c:spPr>
              <a:solidFill>
                <a:srgbClr val="419BED"/>
              </a:solidFill>
            </c:spPr>
          </c:marker>
          <c:cat>
            <c:numRef>
              <c:f>Sheet1!$A$3:$A$16</c:f>
              <c:numCache>
                <c:formatCode>General</c:formatCode>
                <c:ptCount val="14"/>
                <c:pt idx="0">
                  <c:v>1900</c:v>
                </c:pt>
                <c:pt idx="1">
                  <c:v>1950</c:v>
                </c:pt>
                <c:pt idx="2">
                  <c:v>2000</c:v>
                </c:pt>
                <c:pt idx="3">
                  <c:v>2050</c:v>
                </c:pt>
                <c:pt idx="4">
                  <c:v>2100</c:v>
                </c:pt>
                <c:pt idx="5">
                  <c:v>2150</c:v>
                </c:pt>
                <c:pt idx="6">
                  <c:v>2200</c:v>
                </c:pt>
                <c:pt idx="7">
                  <c:v>2250</c:v>
                </c:pt>
                <c:pt idx="8">
                  <c:v>2300</c:v>
                </c:pt>
                <c:pt idx="9">
                  <c:v>2350</c:v>
                </c:pt>
                <c:pt idx="10">
                  <c:v>2400</c:v>
                </c:pt>
                <c:pt idx="11">
                  <c:v>2500</c:v>
                </c:pt>
                <c:pt idx="12">
                  <c:v>2600</c:v>
                </c:pt>
                <c:pt idx="13">
                  <c:v>2700</c:v>
                </c:pt>
              </c:numCache>
            </c:numRef>
          </c:cat>
          <c:val>
            <c:numRef>
              <c:f>Sheet1!$D$3:$D$16</c:f>
              <c:numCache>
                <c:formatCode>General</c:formatCode>
                <c:ptCount val="14"/>
                <c:pt idx="0">
                  <c:v>5.7100000000001234</c:v>
                </c:pt>
                <c:pt idx="1">
                  <c:v>11.410000000000139</c:v>
                </c:pt>
                <c:pt idx="2">
                  <c:v>26.910000000000139</c:v>
                </c:pt>
                <c:pt idx="3">
                  <c:v>45.610000000000127</c:v>
                </c:pt>
                <c:pt idx="4">
                  <c:v>64.410000000000124</c:v>
                </c:pt>
                <c:pt idx="5">
                  <c:v>65.5</c:v>
                </c:pt>
                <c:pt idx="6">
                  <c:v>45.3</c:v>
                </c:pt>
                <c:pt idx="7">
                  <c:v>33.700000000000003</c:v>
                </c:pt>
                <c:pt idx="8">
                  <c:v>23.2</c:v>
                </c:pt>
                <c:pt idx="9">
                  <c:v>17.600000000000001</c:v>
                </c:pt>
                <c:pt idx="10">
                  <c:v>12.2</c:v>
                </c:pt>
                <c:pt idx="11">
                  <c:v>5.9</c:v>
                </c:pt>
                <c:pt idx="12">
                  <c:v>3.9</c:v>
                </c:pt>
                <c:pt idx="13">
                  <c:v>0.4</c:v>
                </c:pt>
              </c:numCache>
            </c:numRef>
          </c:val>
        </c:ser>
        <c:marker val="1"/>
        <c:axId val="138886528"/>
        <c:axId val="138930048"/>
      </c:lineChart>
      <c:catAx>
        <c:axId val="138886528"/>
        <c:scaling>
          <c:orientation val="minMax"/>
        </c:scaling>
        <c:axPos val="b"/>
        <c:title>
          <c:tx>
            <c:rich>
              <a:bodyPr/>
              <a:lstStyle/>
              <a:p>
                <a:pPr>
                  <a:defRPr sz="1400"/>
                </a:pPr>
                <a:r>
                  <a:rPr lang="zh-CN" altLang="en-US" sz="1400"/>
                  <a:t>执行价</a:t>
                </a:r>
              </a:p>
            </c:rich>
          </c:tx>
          <c:layout/>
        </c:title>
        <c:numFmt formatCode="General" sourceLinked="1"/>
        <c:tickLblPos val="nextTo"/>
        <c:txPr>
          <a:bodyPr rot="-2700000"/>
          <a:lstStyle/>
          <a:p>
            <a:pPr>
              <a:defRPr sz="1400"/>
            </a:pPr>
            <a:endParaRPr lang="zh-CN"/>
          </a:p>
        </c:txPr>
        <c:crossAx val="138930048"/>
        <c:crosses val="autoZero"/>
        <c:auto val="1"/>
        <c:lblAlgn val="ctr"/>
        <c:lblOffset val="100"/>
      </c:catAx>
      <c:valAx>
        <c:axId val="138930048"/>
        <c:scaling>
          <c:orientation val="minMax"/>
        </c:scaling>
        <c:axPos val="l"/>
        <c:majorGridlines>
          <c:spPr>
            <a:ln>
              <a:prstDash val="sysDot"/>
            </a:ln>
          </c:spPr>
        </c:majorGridlines>
        <c:title>
          <c:tx>
            <c:rich>
              <a:bodyPr rot="0" vert="wordArtVertRtl"/>
              <a:lstStyle/>
              <a:p>
                <a:pPr>
                  <a:defRPr sz="1400"/>
                </a:pPr>
                <a:r>
                  <a:rPr lang="zh-CN" altLang="en-US" sz="1400"/>
                  <a:t>时间价值</a:t>
                </a:r>
              </a:p>
            </c:rich>
          </c:tx>
          <c:layout/>
        </c:title>
        <c:numFmt formatCode="General" sourceLinked="1"/>
        <c:tickLblPos val="nextTo"/>
        <c:txPr>
          <a:bodyPr/>
          <a:lstStyle/>
          <a:p>
            <a:pPr>
              <a:defRPr sz="1400"/>
            </a:pPr>
            <a:endParaRPr lang="zh-CN"/>
          </a:p>
        </c:txPr>
        <c:crossAx val="138886528"/>
        <c:crosses val="autoZero"/>
        <c:crossBetween val="between"/>
      </c:valAx>
    </c:plotArea>
    <c:legend>
      <c:legendPos val="t"/>
      <c:layout/>
      <c:txPr>
        <a:bodyPr/>
        <a:lstStyle/>
        <a:p>
          <a:pPr>
            <a:defRPr sz="1400"/>
          </a:pPr>
          <a:endParaRPr lang="zh-CN"/>
        </a:p>
      </c:txPr>
    </c:legend>
    <c:plotVisOnly val="1"/>
  </c:chart>
  <c:spPr>
    <a:ln>
      <a:noFill/>
    </a:ln>
  </c:spPr>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438400"/>
            <a:ext cx="7772400" cy="838200"/>
          </a:xfrm>
        </p:spPr>
        <p:txBody>
          <a:bodyPr/>
          <a:lstStyle>
            <a:lvl1pPr>
              <a:defRPr>
                <a:solidFill>
                  <a:srgbClr val="DFFAD2"/>
                </a:solidFill>
              </a:defRPr>
            </a:lvl1pPr>
          </a:lstStyle>
          <a:p>
            <a:pPr lvl="0"/>
            <a:r>
              <a:rPr lang="zh-CN" altLang="en-US" noProof="0" smtClean="0"/>
              <a:t>单击此处编辑母版标题样式</a:t>
            </a:r>
            <a:endParaRPr lang="en-US" altLang="zh-CN" noProof="0" smtClean="0"/>
          </a:p>
        </p:txBody>
      </p:sp>
      <p:sp>
        <p:nvSpPr>
          <p:cNvPr id="7171" name="Rectangle 3"/>
          <p:cNvSpPr>
            <a:spLocks noGrp="1" noChangeArrowheads="1"/>
          </p:cNvSpPr>
          <p:nvPr>
            <p:ph type="subTitle" idx="1"/>
          </p:nvPr>
        </p:nvSpPr>
        <p:spPr>
          <a:xfrm>
            <a:off x="685800" y="3276600"/>
            <a:ext cx="7772400" cy="381000"/>
          </a:xfrm>
        </p:spPr>
        <p:txBody>
          <a:bodyPr/>
          <a:lstStyle>
            <a:lvl1pPr marL="0" indent="0">
              <a:buFontTx/>
              <a:buNone/>
              <a:defRPr sz="2000" i="1"/>
            </a:lvl1pPr>
          </a:lstStyle>
          <a:p>
            <a:pPr lvl="0"/>
            <a:r>
              <a:rPr lang="zh-CN" altLang="en-US" noProof="0" smtClean="0"/>
              <a:t>单击此处编辑母版副标题样式</a:t>
            </a:r>
            <a:endParaRPr lang="en-US" altLang="zh-CN"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C91396CB-937B-4BC6-852C-1E38F8FC9460}"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16301F39-885F-4F84-89F0-383862BED4C2}"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10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AA8AD429-88D7-4FCA-B22E-C1074B3EF086}"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E15FEEC-DD80-43DB-B84F-20A0BE6AE174}"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B459AF8-D372-41E3-A8DD-510DF0B6EF63}"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743200" y="1600200"/>
            <a:ext cx="3048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943600" y="1600200"/>
            <a:ext cx="3048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47B6EEF2-6592-4166-A799-25BAB1EC195C}"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122CFB43-1A25-4264-9D2E-BF6386107DFF}"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63E013A1-564D-429B-8B1F-27AC19B56378}"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D7946E6E-8472-42F7-971D-DB2EADD336A4}"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CB682C9B-ABD9-4CD8-AA8E-07BF67746DA4}"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43C64FF-7923-43BE-B0D5-AB18F787EF16}"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2743200" y="1600200"/>
            <a:ext cx="6248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ea typeface="宋体"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ea typeface="宋体"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ea typeface="宋体" charset="-122"/>
              </a:defRPr>
            </a:lvl1pPr>
          </a:lstStyle>
          <a:p>
            <a:pPr>
              <a:defRPr/>
            </a:pPr>
            <a:fld id="{06D76360-AB74-4F3A-B005-0E1E834E1658}"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2400">
          <a:solidFill>
            <a:srgbClr val="253410"/>
          </a:solidFill>
          <a:latin typeface="+mn-lt"/>
          <a:ea typeface="+mn-ea"/>
          <a:cs typeface="+mn-cs"/>
        </a:defRPr>
      </a:lvl1pPr>
      <a:lvl2pPr marL="742950" indent="-285750" algn="l" rtl="0" fontAlgn="base">
        <a:spcBef>
          <a:spcPct val="20000"/>
        </a:spcBef>
        <a:spcAft>
          <a:spcPct val="0"/>
        </a:spcAft>
        <a:buChar char="–"/>
        <a:defRPr sz="2000">
          <a:solidFill>
            <a:srgbClr val="253410"/>
          </a:solidFill>
          <a:latin typeface="+mn-lt"/>
        </a:defRPr>
      </a:lvl2pPr>
      <a:lvl3pPr marL="1143000" indent="-228600" algn="l" rtl="0" fontAlgn="base">
        <a:spcBef>
          <a:spcPct val="20000"/>
        </a:spcBef>
        <a:spcAft>
          <a:spcPct val="0"/>
        </a:spcAft>
        <a:buChar char="•"/>
        <a:defRPr>
          <a:solidFill>
            <a:srgbClr val="253410"/>
          </a:solidFill>
          <a:latin typeface="+mn-lt"/>
        </a:defRPr>
      </a:lvl3pPr>
      <a:lvl4pPr marL="1600200" indent="-228600" algn="l" rtl="0" fontAlgn="base">
        <a:spcBef>
          <a:spcPct val="20000"/>
        </a:spcBef>
        <a:spcAft>
          <a:spcPct val="0"/>
        </a:spcAft>
        <a:buChar char="–"/>
        <a:defRPr sz="1600">
          <a:solidFill>
            <a:srgbClr val="253410"/>
          </a:solidFill>
          <a:latin typeface="+mn-lt"/>
        </a:defRPr>
      </a:lvl4pPr>
      <a:lvl5pPr marL="2057400" indent="-228600" algn="l" rtl="0" fontAlgn="base">
        <a:spcBef>
          <a:spcPct val="20000"/>
        </a:spcBef>
        <a:spcAft>
          <a:spcPct val="0"/>
        </a:spcAft>
        <a:buChar char="»"/>
        <a:defRPr sz="1600">
          <a:solidFill>
            <a:srgbClr val="253410"/>
          </a:solidFill>
          <a:latin typeface="+mn-lt"/>
        </a:defRPr>
      </a:lvl5pPr>
      <a:lvl6pPr marL="2514600" indent="-228600" algn="l" rtl="0" eaLnBrk="1" fontAlgn="base" hangingPunct="1">
        <a:spcBef>
          <a:spcPct val="20000"/>
        </a:spcBef>
        <a:spcAft>
          <a:spcPct val="0"/>
        </a:spcAft>
        <a:buChar char="»"/>
        <a:defRPr sz="1600">
          <a:solidFill>
            <a:srgbClr val="253410"/>
          </a:solidFill>
          <a:latin typeface="+mn-lt"/>
        </a:defRPr>
      </a:lvl6pPr>
      <a:lvl7pPr marL="2971800" indent="-228600" algn="l" rtl="0" eaLnBrk="1" fontAlgn="base" hangingPunct="1">
        <a:spcBef>
          <a:spcPct val="20000"/>
        </a:spcBef>
        <a:spcAft>
          <a:spcPct val="0"/>
        </a:spcAft>
        <a:buChar char="»"/>
        <a:defRPr sz="1600">
          <a:solidFill>
            <a:srgbClr val="253410"/>
          </a:solidFill>
          <a:latin typeface="+mn-lt"/>
        </a:defRPr>
      </a:lvl7pPr>
      <a:lvl8pPr marL="3429000" indent="-228600" algn="l" rtl="0" eaLnBrk="1" fontAlgn="base" hangingPunct="1">
        <a:spcBef>
          <a:spcPct val="20000"/>
        </a:spcBef>
        <a:spcAft>
          <a:spcPct val="0"/>
        </a:spcAft>
        <a:buChar char="»"/>
        <a:defRPr sz="1600">
          <a:solidFill>
            <a:srgbClr val="253410"/>
          </a:solidFill>
          <a:latin typeface="+mn-lt"/>
        </a:defRPr>
      </a:lvl8pPr>
      <a:lvl9pPr marL="3886200" indent="-228600" algn="l" rtl="0" eaLnBrk="1" fontAlgn="base" hangingPunct="1">
        <a:spcBef>
          <a:spcPct val="20000"/>
        </a:spcBef>
        <a:spcAft>
          <a:spcPct val="0"/>
        </a:spcAft>
        <a:buChar char="»"/>
        <a:defRPr sz="1600">
          <a:solidFill>
            <a:srgbClr val="253410"/>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Grp="1" noChangeArrowheads="1"/>
          </p:cNvSpPr>
          <p:nvPr>
            <p:ph type="ctrTitle"/>
          </p:nvPr>
        </p:nvSpPr>
        <p:spPr>
          <a:xfrm>
            <a:off x="611560" y="2420888"/>
            <a:ext cx="7772400" cy="838200"/>
          </a:xfrm>
        </p:spPr>
        <p:txBody>
          <a:bodyPr/>
          <a:lstStyle/>
          <a:p>
            <a:pPr algn="ctr"/>
            <a:r>
              <a:rPr lang="zh-CN" altLang="en-US" dirty="0" smtClean="0">
                <a:latin typeface="楷体_GB2312" pitchFamily="49" charset="-122"/>
                <a:ea typeface="楷体_GB2312" pitchFamily="49" charset="-122"/>
              </a:rPr>
              <a:t>期权价格解析</a:t>
            </a:r>
            <a:endParaRPr lang="en-US" altLang="zh-CN" dirty="0" smtClean="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时间价值</a:t>
            </a:r>
            <a:endParaRPr lang="en-US" altLang="zh-CN" dirty="0" smtClean="0">
              <a:latin typeface="楷体_GB2312" pitchFamily="49" charset="-122"/>
              <a:ea typeface="楷体_GB2312" pitchFamily="49" charset="-122"/>
            </a:endParaRPr>
          </a:p>
        </p:txBody>
      </p:sp>
      <p:sp>
        <p:nvSpPr>
          <p:cNvPr id="4" name="Rectangle 2"/>
          <p:cNvSpPr>
            <a:spLocks noChangeArrowheads="1"/>
          </p:cNvSpPr>
          <p:nvPr/>
        </p:nvSpPr>
        <p:spPr bwMode="auto">
          <a:xfrm>
            <a:off x="683568" y="1052736"/>
            <a:ext cx="7773987" cy="5181600"/>
          </a:xfrm>
          <a:prstGeom prst="rect">
            <a:avLst/>
          </a:prstGeom>
          <a:noFill/>
          <a:ln w="9525">
            <a:noFill/>
            <a:miter lim="800000"/>
            <a:headEnd/>
            <a:tailEnd/>
          </a:ln>
        </p:spPr>
        <p:txBody>
          <a:bodyPr/>
          <a:lstStyle/>
          <a:p>
            <a:pPr marL="342900" indent="-342900" algn="l">
              <a:lnSpc>
                <a:spcPct val="150000"/>
              </a:lnSpc>
              <a:spcBef>
                <a:spcPct val="20000"/>
              </a:spcBef>
              <a:buClr>
                <a:srgbClr val="CC3300"/>
              </a:buClr>
              <a:buSzPct val="105000"/>
              <a:buFont typeface="Wingdings" pitchFamily="2" charset="2"/>
              <a:buChar char="l"/>
              <a:defRPr/>
            </a:pPr>
            <a:r>
              <a:rPr lang="zh-CN" altLang="en-US" sz="2800" b="1" dirty="0" smtClean="0">
                <a:latin typeface="楷体_GB2312" pitchFamily="49" charset="-122"/>
                <a:ea typeface="楷体_GB2312" pitchFamily="49" charset="-122"/>
              </a:rPr>
              <a:t>车险价格</a:t>
            </a:r>
            <a:endParaRPr lang="zh-CN" altLang="en-US" sz="2800" b="1" dirty="0">
              <a:latin typeface="楷体_GB2312" pitchFamily="49" charset="-122"/>
              <a:ea typeface="楷体_GB2312" pitchFamily="49" charset="-122"/>
            </a:endParaRPr>
          </a:p>
          <a:p>
            <a:pPr marL="742950" lvl="1" indent="-285750" algn="l">
              <a:lnSpc>
                <a:spcPct val="150000"/>
              </a:lnSpc>
              <a:spcBef>
                <a:spcPct val="20000"/>
              </a:spcBef>
              <a:buClr>
                <a:srgbClr val="CC3300"/>
              </a:buClr>
              <a:buSzPct val="105000"/>
              <a:buFont typeface="Wingdings" pitchFamily="2" charset="2"/>
              <a:buChar char="l"/>
              <a:defRPr/>
            </a:pPr>
            <a:r>
              <a:rPr lang="zh-CN" altLang="en-US" sz="2400" b="1" dirty="0">
                <a:latin typeface="楷体_GB2312" pitchFamily="49" charset="-122"/>
                <a:ea typeface="楷体_GB2312" pitchFamily="49" charset="-122"/>
              </a:rPr>
              <a:t>时间越长、保险费越高</a:t>
            </a:r>
            <a:endParaRPr lang="en-US" altLang="zh-CN" sz="2400" b="1" dirty="0">
              <a:latin typeface="楷体_GB2312" pitchFamily="49" charset="-122"/>
              <a:ea typeface="楷体_GB2312" pitchFamily="49" charset="-122"/>
            </a:endParaRPr>
          </a:p>
          <a:p>
            <a:pPr marL="742950" lvl="1" indent="-285750" algn="l">
              <a:lnSpc>
                <a:spcPct val="150000"/>
              </a:lnSpc>
              <a:spcBef>
                <a:spcPct val="20000"/>
              </a:spcBef>
              <a:buClr>
                <a:srgbClr val="CC3300"/>
              </a:buClr>
              <a:buSzPct val="105000"/>
              <a:buFont typeface="Wingdings" pitchFamily="2" charset="2"/>
              <a:buChar char="l"/>
              <a:defRPr/>
            </a:pPr>
            <a:r>
              <a:rPr lang="zh-CN" altLang="en-US" sz="2400" b="1" dirty="0">
                <a:latin typeface="楷体_GB2312" pitchFamily="49" charset="-122"/>
                <a:ea typeface="楷体_GB2312" pitchFamily="49" charset="-122"/>
              </a:rPr>
              <a:t>在车险中，历史交通事故越少，保费越少</a:t>
            </a:r>
            <a:endParaRPr lang="en-US" altLang="zh-CN" sz="2400" b="1" dirty="0">
              <a:latin typeface="楷体_GB2312" pitchFamily="49" charset="-122"/>
              <a:ea typeface="楷体_GB2312" pitchFamily="49" charset="-122"/>
            </a:endParaRPr>
          </a:p>
          <a:p>
            <a:pPr marL="342900" lvl="1" indent="-342900" algn="l">
              <a:lnSpc>
                <a:spcPct val="150000"/>
              </a:lnSpc>
              <a:spcBef>
                <a:spcPct val="20000"/>
              </a:spcBef>
              <a:buClr>
                <a:srgbClr val="CC3300"/>
              </a:buClr>
              <a:buSzPct val="105000"/>
              <a:buFont typeface="Wingdings" pitchFamily="2" charset="2"/>
              <a:buChar char="l"/>
              <a:defRPr/>
            </a:pPr>
            <a:r>
              <a:rPr lang="zh-CN" altLang="en-US" sz="2800" b="1" dirty="0" smtClean="0">
                <a:latin typeface="楷体_GB2312" pitchFamily="49" charset="-122"/>
                <a:ea typeface="楷体_GB2312" pitchFamily="49" charset="-122"/>
              </a:rPr>
              <a:t>期权价格类似于保险价格，期权时间</a:t>
            </a:r>
            <a:r>
              <a:rPr lang="zh-CN" altLang="en-US" sz="2800" b="1" dirty="0">
                <a:latin typeface="楷体_GB2312" pitchFamily="49" charset="-122"/>
                <a:ea typeface="楷体_GB2312" pitchFamily="49" charset="-122"/>
              </a:rPr>
              <a:t>价值主要</a:t>
            </a:r>
            <a:r>
              <a:rPr lang="zh-CN" altLang="en-US" sz="2800" b="1" dirty="0" smtClean="0">
                <a:latin typeface="楷体_GB2312" pitchFamily="49" charset="-122"/>
                <a:ea typeface="楷体_GB2312" pitchFamily="49" charset="-122"/>
              </a:rPr>
              <a:t>影响因素：</a:t>
            </a:r>
            <a:endParaRPr lang="en-US" altLang="zh-CN" sz="2800" b="1" dirty="0">
              <a:latin typeface="楷体_GB2312" pitchFamily="49" charset="-122"/>
              <a:ea typeface="楷体_GB2312" pitchFamily="49" charset="-122"/>
            </a:endParaRPr>
          </a:p>
          <a:p>
            <a:pPr marL="742950" lvl="1" indent="-285750" algn="l">
              <a:lnSpc>
                <a:spcPct val="150000"/>
              </a:lnSpc>
              <a:spcBef>
                <a:spcPct val="20000"/>
              </a:spcBef>
              <a:buClr>
                <a:srgbClr val="CC3300"/>
              </a:buClr>
              <a:buSzPct val="105000"/>
              <a:buFont typeface="Wingdings" pitchFamily="2" charset="2"/>
              <a:buChar char="l"/>
              <a:defRPr/>
            </a:pPr>
            <a:r>
              <a:rPr lang="zh-CN" altLang="en-US" sz="2400" b="1" dirty="0">
                <a:latin typeface="楷体_GB2312" pitchFamily="49" charset="-122"/>
                <a:ea typeface="楷体_GB2312" pitchFamily="49" charset="-122"/>
              </a:rPr>
              <a:t>时间</a:t>
            </a:r>
            <a:endParaRPr lang="en-US" altLang="zh-CN" sz="2400" b="1" dirty="0">
              <a:latin typeface="楷体_GB2312" pitchFamily="49" charset="-122"/>
              <a:ea typeface="楷体_GB2312" pitchFamily="49" charset="-122"/>
            </a:endParaRPr>
          </a:p>
          <a:p>
            <a:pPr marL="742950" lvl="1" indent="-285750" algn="l">
              <a:lnSpc>
                <a:spcPct val="150000"/>
              </a:lnSpc>
              <a:spcBef>
                <a:spcPct val="20000"/>
              </a:spcBef>
              <a:buClr>
                <a:srgbClr val="CC3300"/>
              </a:buClr>
              <a:buSzPct val="105000"/>
              <a:buFont typeface="Wingdings" pitchFamily="2" charset="2"/>
              <a:buChar char="l"/>
              <a:defRPr/>
            </a:pPr>
            <a:r>
              <a:rPr lang="zh-CN" altLang="en-US" sz="2400" b="1" dirty="0">
                <a:latin typeface="楷体_GB2312" pitchFamily="49" charset="-122"/>
                <a:ea typeface="楷体_GB2312" pitchFamily="49" charset="-122"/>
              </a:rPr>
              <a:t>标的资产价格波动率</a:t>
            </a:r>
            <a:endParaRPr lang="en-US" altLang="zh-CN" sz="2400" b="1"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时间价值</a:t>
            </a:r>
            <a:endParaRPr lang="en-US" altLang="zh-CN" dirty="0" smtClean="0">
              <a:latin typeface="楷体_GB2312" pitchFamily="49" charset="-122"/>
              <a:ea typeface="楷体_GB2312" pitchFamily="49" charset="-122"/>
            </a:endParaRPr>
          </a:p>
        </p:txBody>
      </p:sp>
      <p:graphicFrame>
        <p:nvGraphicFramePr>
          <p:cNvPr id="7" name="图表 6"/>
          <p:cNvGraphicFramePr/>
          <p:nvPr/>
        </p:nvGraphicFramePr>
        <p:xfrm>
          <a:off x="1043608" y="1196752"/>
          <a:ext cx="7560840" cy="4392488"/>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直接连接符 8"/>
          <p:cNvCxnSpPr/>
          <p:nvPr/>
        </p:nvCxnSpPr>
        <p:spPr>
          <a:xfrm flipV="1">
            <a:off x="4067944" y="1700808"/>
            <a:ext cx="0" cy="2952328"/>
          </a:xfrm>
          <a:prstGeom prst="line">
            <a:avLst/>
          </a:prstGeom>
          <a:ln w="38100">
            <a:solidFill>
              <a:srgbClr val="FF808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139952" y="1700808"/>
            <a:ext cx="830677" cy="400110"/>
          </a:xfrm>
          <a:prstGeom prst="rect">
            <a:avLst/>
          </a:prstGeom>
          <a:noFill/>
        </p:spPr>
        <p:txBody>
          <a:bodyPr wrap="none" rtlCol="0">
            <a:spAutoFit/>
          </a:bodyPr>
          <a:lstStyle/>
          <a:p>
            <a:r>
              <a:rPr lang="en-US" altLang="zh-CN" sz="1000" dirty="0" smtClean="0"/>
              <a:t>HS300</a:t>
            </a:r>
            <a:r>
              <a:rPr lang="zh-CN" altLang="en-US" sz="1000" dirty="0" smtClean="0"/>
              <a:t>指数</a:t>
            </a:r>
            <a:endParaRPr lang="en-US" altLang="zh-CN" sz="1000" dirty="0" smtClean="0"/>
          </a:p>
          <a:p>
            <a:r>
              <a:rPr lang="zh-CN" altLang="en-US" sz="1000" dirty="0" smtClean="0"/>
              <a:t>目前价格</a:t>
            </a:r>
            <a:endParaRPr lang="zh-CN" altLang="en-US" sz="1000" dirty="0"/>
          </a:p>
        </p:txBody>
      </p:sp>
      <p:sp>
        <p:nvSpPr>
          <p:cNvPr id="8" name="Rectangle 2"/>
          <p:cNvSpPr>
            <a:spLocks noChangeArrowheads="1"/>
          </p:cNvSpPr>
          <p:nvPr/>
        </p:nvSpPr>
        <p:spPr bwMode="auto">
          <a:xfrm>
            <a:off x="827584" y="5373216"/>
            <a:ext cx="7773987" cy="792088"/>
          </a:xfrm>
          <a:prstGeom prst="rect">
            <a:avLst/>
          </a:prstGeom>
          <a:noFill/>
          <a:ln w="9525">
            <a:noFill/>
            <a:miter lim="800000"/>
            <a:headEnd/>
            <a:tailEnd/>
          </a:ln>
        </p:spPr>
        <p:txBody>
          <a:bodyPr/>
          <a:lstStyle/>
          <a:p>
            <a:pPr marL="342900" lvl="1" indent="-342900" algn="l">
              <a:lnSpc>
                <a:spcPct val="150000"/>
              </a:lnSpc>
              <a:spcBef>
                <a:spcPct val="20000"/>
              </a:spcBef>
              <a:buClr>
                <a:srgbClr val="CC3300"/>
              </a:buClr>
              <a:buSzPct val="105000"/>
              <a:buFont typeface="Wingdings" pitchFamily="2" charset="2"/>
              <a:buChar char="l"/>
            </a:pPr>
            <a:r>
              <a:rPr lang="zh-CN" altLang="en-US" sz="2400" b="1" dirty="0" smtClean="0">
                <a:latin typeface="楷体_GB2312" pitchFamily="49" charset="-122"/>
                <a:ea typeface="楷体_GB2312" pitchFamily="49" charset="-122"/>
              </a:rPr>
              <a:t>同一时刻相同到期期限的期权，平值期权时间价值最大。</a:t>
            </a:r>
            <a:endParaRPr lang="en-US" altLang="zh-CN" sz="2400" b="1"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时间价值</a:t>
            </a:r>
            <a:endParaRPr lang="en-US" altLang="zh-CN" dirty="0" smtClean="0">
              <a:latin typeface="楷体_GB2312" pitchFamily="49" charset="-122"/>
              <a:ea typeface="楷体_GB2312" pitchFamily="49" charset="-122"/>
            </a:endParaRPr>
          </a:p>
        </p:txBody>
      </p:sp>
      <p:sp>
        <p:nvSpPr>
          <p:cNvPr id="4" name="Rectangle 2"/>
          <p:cNvSpPr>
            <a:spLocks noChangeArrowheads="1"/>
          </p:cNvSpPr>
          <p:nvPr/>
        </p:nvSpPr>
        <p:spPr bwMode="auto">
          <a:xfrm>
            <a:off x="683568" y="1052736"/>
            <a:ext cx="7773987" cy="5181600"/>
          </a:xfrm>
          <a:prstGeom prst="rect">
            <a:avLst/>
          </a:prstGeom>
          <a:noFill/>
          <a:ln w="9525">
            <a:noFill/>
            <a:miter lim="800000"/>
            <a:headEnd/>
            <a:tailEnd/>
          </a:ln>
        </p:spPr>
        <p:txBody>
          <a:bodyPr/>
          <a:lstStyle/>
          <a:p>
            <a:pPr marL="342900" indent="-342900" algn="l">
              <a:lnSpc>
                <a:spcPct val="150000"/>
              </a:lnSpc>
              <a:spcBef>
                <a:spcPct val="20000"/>
              </a:spcBef>
              <a:buClr>
                <a:srgbClr val="CC3300"/>
              </a:buClr>
              <a:buSzPct val="105000"/>
              <a:buFont typeface="Wingdings" pitchFamily="2" charset="2"/>
              <a:buChar char="l"/>
              <a:defRPr/>
            </a:pPr>
            <a:r>
              <a:rPr lang="zh-CN" altLang="en-US" sz="2800" b="1" dirty="0" smtClean="0">
                <a:latin typeface="楷体_GB2312" pitchFamily="49" charset="-122"/>
                <a:ea typeface="楷体_GB2312" pitchFamily="49" charset="-122"/>
              </a:rPr>
              <a:t>时间</a:t>
            </a:r>
            <a:endParaRPr lang="zh-CN" altLang="en-US" sz="2800" b="1" dirty="0">
              <a:latin typeface="楷体_GB2312" pitchFamily="49" charset="-122"/>
              <a:ea typeface="楷体_GB2312" pitchFamily="49" charset="-122"/>
            </a:endParaRPr>
          </a:p>
          <a:p>
            <a:pPr marL="742950" lvl="1" indent="-285750" algn="l">
              <a:lnSpc>
                <a:spcPct val="150000"/>
              </a:lnSpc>
              <a:spcBef>
                <a:spcPct val="20000"/>
              </a:spcBef>
              <a:buClr>
                <a:srgbClr val="CC3300"/>
              </a:buClr>
              <a:buSzPct val="105000"/>
              <a:buFont typeface="Wingdings" pitchFamily="2" charset="2"/>
              <a:buChar char="l"/>
              <a:defRPr/>
            </a:pPr>
            <a:r>
              <a:rPr lang="zh-CN" altLang="en-US" sz="2400" b="1" dirty="0">
                <a:latin typeface="楷体_GB2312" pitchFamily="49" charset="-122"/>
                <a:ea typeface="楷体_GB2312" pitchFamily="49" charset="-122"/>
              </a:rPr>
              <a:t>时间</a:t>
            </a:r>
            <a:r>
              <a:rPr lang="zh-CN" altLang="en-US" sz="2400" b="1" dirty="0" smtClean="0">
                <a:latin typeface="楷体_GB2312" pitchFamily="49" charset="-122"/>
                <a:ea typeface="楷体_GB2312" pitchFamily="49" charset="-122"/>
              </a:rPr>
              <a:t>越短，时间价值越小，权利金价格越低。</a:t>
            </a:r>
            <a:endParaRPr lang="en-US" altLang="zh-CN" sz="2400" b="1" dirty="0">
              <a:latin typeface="楷体_GB2312" pitchFamily="49" charset="-122"/>
              <a:ea typeface="楷体_GB2312" pitchFamily="49" charset="-122"/>
            </a:endParaRPr>
          </a:p>
          <a:p>
            <a:pPr marL="742950" lvl="1" indent="-285750" algn="l">
              <a:lnSpc>
                <a:spcPct val="150000"/>
              </a:lnSpc>
              <a:spcBef>
                <a:spcPct val="20000"/>
              </a:spcBef>
              <a:buClr>
                <a:srgbClr val="CC3300"/>
              </a:buClr>
              <a:buSzPct val="105000"/>
              <a:buFont typeface="Wingdings" pitchFamily="2" charset="2"/>
              <a:buChar char="l"/>
              <a:defRPr/>
            </a:pPr>
            <a:r>
              <a:rPr lang="zh-CN" altLang="en-US" sz="2400" b="1" dirty="0" smtClean="0">
                <a:latin typeface="楷体_GB2312" pitchFamily="49" charset="-122"/>
                <a:ea typeface="楷体_GB2312" pitchFamily="49" charset="-122"/>
              </a:rPr>
              <a:t>时间是期权买方的敌人，是期权卖方的朋友。</a:t>
            </a:r>
            <a:endParaRPr lang="en-US" altLang="zh-CN" sz="2400" b="1" dirty="0">
              <a:latin typeface="楷体_GB2312" pitchFamily="49" charset="-122"/>
              <a:ea typeface="楷体_GB2312" pitchFamily="49" charset="-122"/>
            </a:endParaRPr>
          </a:p>
          <a:p>
            <a:pPr marL="342900" lvl="1" indent="-342900" algn="l">
              <a:lnSpc>
                <a:spcPct val="150000"/>
              </a:lnSpc>
              <a:spcBef>
                <a:spcPct val="20000"/>
              </a:spcBef>
              <a:buClr>
                <a:srgbClr val="CC3300"/>
              </a:buClr>
              <a:buSzPct val="105000"/>
              <a:buFont typeface="Wingdings" pitchFamily="2" charset="2"/>
              <a:buChar char="l"/>
              <a:defRPr/>
            </a:pPr>
            <a:r>
              <a:rPr lang="zh-CN" altLang="en-US" sz="2800" b="1" dirty="0" smtClean="0">
                <a:latin typeface="楷体_GB2312" pitchFamily="49" charset="-122"/>
                <a:ea typeface="楷体_GB2312" pitchFamily="49" charset="-122"/>
              </a:rPr>
              <a:t>波动率</a:t>
            </a:r>
            <a:endParaRPr lang="en-US" altLang="zh-CN" sz="2800" b="1" dirty="0">
              <a:latin typeface="楷体_GB2312" pitchFamily="49" charset="-122"/>
              <a:ea typeface="楷体_GB2312" pitchFamily="49" charset="-122"/>
            </a:endParaRPr>
          </a:p>
          <a:p>
            <a:pPr marL="742950" lvl="1" indent="-285750" algn="l">
              <a:lnSpc>
                <a:spcPct val="150000"/>
              </a:lnSpc>
              <a:spcBef>
                <a:spcPct val="20000"/>
              </a:spcBef>
              <a:buClr>
                <a:srgbClr val="CC3300"/>
              </a:buClr>
              <a:buSzPct val="105000"/>
              <a:buFont typeface="Wingdings" pitchFamily="2" charset="2"/>
              <a:buChar char="l"/>
              <a:defRPr/>
            </a:pPr>
            <a:r>
              <a:rPr lang="zh-CN" altLang="en-US" sz="2400" b="1" dirty="0" smtClean="0">
                <a:latin typeface="楷体_GB2312" pitchFamily="49" charset="-122"/>
                <a:ea typeface="楷体_GB2312" pitchFamily="49" charset="-122"/>
              </a:rPr>
              <a:t>波动率越大，时间价值越大，权利金价格越高。</a:t>
            </a:r>
            <a:endParaRPr lang="en-US" altLang="zh-CN" sz="2400" b="1" dirty="0">
              <a:latin typeface="楷体_GB2312" pitchFamily="49" charset="-122"/>
              <a:ea typeface="楷体_GB2312" pitchFamily="49" charset="-122"/>
            </a:endParaRPr>
          </a:p>
          <a:p>
            <a:pPr marL="742950" lvl="1" indent="-285750" algn="l">
              <a:lnSpc>
                <a:spcPct val="150000"/>
              </a:lnSpc>
              <a:spcBef>
                <a:spcPct val="20000"/>
              </a:spcBef>
              <a:buClr>
                <a:srgbClr val="CC3300"/>
              </a:buClr>
              <a:buSzPct val="105000"/>
              <a:buFont typeface="Wingdings" pitchFamily="2" charset="2"/>
              <a:buChar char="l"/>
              <a:defRPr/>
            </a:pPr>
            <a:r>
              <a:rPr lang="zh-CN" altLang="en-US" sz="2400" b="1" dirty="0" smtClean="0">
                <a:latin typeface="楷体_GB2312" pitchFamily="49" charset="-122"/>
                <a:ea typeface="楷体_GB2312" pitchFamily="49" charset="-122"/>
              </a:rPr>
              <a:t>波动率是期权买方的朋友，是期权卖方的敌人。</a:t>
            </a:r>
            <a:endParaRPr lang="en-US" altLang="zh-CN" sz="2400" b="1"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买卖双方权益变化动态</a:t>
            </a:r>
            <a:endParaRPr lang="en-US" altLang="zh-CN" dirty="0" smtClean="0">
              <a:latin typeface="楷体_GB2312" pitchFamily="49" charset="-122"/>
              <a:ea typeface="楷体_GB2312" pitchFamily="49" charset="-122"/>
            </a:endParaRPr>
          </a:p>
        </p:txBody>
      </p:sp>
      <p:pic>
        <p:nvPicPr>
          <p:cNvPr id="4" name="图片 4" descr="BS0ptionPricegif.gif"/>
          <p:cNvPicPr>
            <a:picLocks noChangeAspect="1"/>
          </p:cNvPicPr>
          <p:nvPr/>
        </p:nvPicPr>
        <p:blipFill>
          <a:blip r:embed="rId2" cstate="print"/>
          <a:srcRect/>
          <a:stretch>
            <a:fillRect/>
          </a:stretch>
        </p:blipFill>
        <p:spPr bwMode="auto">
          <a:xfrm>
            <a:off x="1115616" y="1124744"/>
            <a:ext cx="6935382" cy="5201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波动率对期权多头有利</a:t>
            </a:r>
            <a:endParaRPr lang="en-US" altLang="zh-CN" dirty="0" smtClean="0">
              <a:latin typeface="楷体_GB2312" pitchFamily="49" charset="-122"/>
              <a:ea typeface="楷体_GB2312" pitchFamily="49" charset="-122"/>
            </a:endParaRPr>
          </a:p>
        </p:txBody>
      </p:sp>
      <p:sp>
        <p:nvSpPr>
          <p:cNvPr id="5" name="Rectangle 3"/>
          <p:cNvSpPr txBox="1">
            <a:spLocks noChangeArrowheads="1"/>
          </p:cNvSpPr>
          <p:nvPr/>
        </p:nvSpPr>
        <p:spPr bwMode="auto">
          <a:xfrm>
            <a:off x="684213" y="981075"/>
            <a:ext cx="7991475" cy="554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lang="zh-CN" altLang="en-US" sz="2400" b="1" kern="0" dirty="0" smtClean="0">
                <a:solidFill>
                  <a:srgbClr val="253410"/>
                </a:solidFill>
                <a:latin typeface="楷体_GB2312" pitchFamily="49" charset="-122"/>
                <a:ea typeface="楷体_GB2312" pitchFamily="49" charset="-122"/>
              </a:rPr>
              <a:t>做多</a:t>
            </a:r>
            <a:r>
              <a:rPr kumimoji="0" lang="zh-CN" altLang="en-US" sz="24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cs typeface="+mn-cs"/>
              </a:rPr>
              <a:t>期权</a:t>
            </a:r>
            <a:endParaRPr kumimoji="0" lang="en-US" altLang="zh-CN" sz="24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cs typeface="+mn-cs"/>
            </a:endParaRPr>
          </a:p>
          <a:p>
            <a:pPr marL="342900" marR="0" lvl="0" indent="-34290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endParaRPr kumimoji="0" lang="en-US" altLang="zh-CN" sz="24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cs typeface="+mn-cs"/>
            </a:endParaRPr>
          </a:p>
          <a:p>
            <a:pPr marL="342900" marR="0" lvl="0" indent="-34290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endParaRPr kumimoji="0" lang="en-US" altLang="zh-CN" sz="24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cs typeface="+mn-cs"/>
            </a:endParaRPr>
          </a:p>
          <a:p>
            <a:pPr marL="342900" marR="0" lvl="0" indent="-34290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endParaRPr kumimoji="0" lang="en-US" altLang="zh-CN" sz="24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cs typeface="+mn-cs"/>
            </a:endParaRPr>
          </a:p>
          <a:p>
            <a:pPr marL="342900" marR="0" lvl="0" indent="-342900" algn="l" defTabSz="914400" rtl="0" eaLnBrk="1" fontAlgn="base" latinLnBrk="0" hangingPunct="1">
              <a:lnSpc>
                <a:spcPct val="150000"/>
              </a:lnSpc>
              <a:spcBef>
                <a:spcPct val="20000"/>
              </a:spcBef>
              <a:spcAft>
                <a:spcPct val="0"/>
              </a:spcAft>
              <a:buClr>
                <a:srgbClr val="CC3300"/>
              </a:buClr>
              <a:buSzPct val="105000"/>
              <a:buFontTx/>
              <a:buNone/>
              <a:tabLst/>
              <a:defRPr/>
            </a:pPr>
            <a:endParaRPr kumimoji="0" lang="en-US" altLang="zh-CN" sz="24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cs typeface="+mn-cs"/>
            </a:endParaRPr>
          </a:p>
          <a:p>
            <a:pPr marL="342900" marR="0" lvl="0" indent="-342900" algn="l" defTabSz="914400" rtl="0" eaLnBrk="1" fontAlgn="base" latinLnBrk="0" hangingPunct="1">
              <a:lnSpc>
                <a:spcPct val="150000"/>
              </a:lnSpc>
              <a:spcBef>
                <a:spcPct val="20000"/>
              </a:spcBef>
              <a:spcAft>
                <a:spcPct val="0"/>
              </a:spcAft>
              <a:buClr>
                <a:srgbClr val="CC3300"/>
              </a:buClr>
              <a:buSzPct val="105000"/>
              <a:buFontTx/>
              <a:buNone/>
              <a:tabLst/>
              <a:defRPr/>
            </a:pPr>
            <a:endParaRPr kumimoji="0" lang="en-US" altLang="zh-CN" sz="24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cs typeface="+mn-cs"/>
            </a:endParaRPr>
          </a:p>
          <a:p>
            <a:pPr marL="342900" marR="0" lvl="0" indent="-342900" algn="l" defTabSz="914400" rtl="0" eaLnBrk="1" fontAlgn="base" latinLnBrk="0" hangingPunct="1">
              <a:lnSpc>
                <a:spcPct val="150000"/>
              </a:lnSpc>
              <a:spcBef>
                <a:spcPct val="20000"/>
              </a:spcBef>
              <a:spcAft>
                <a:spcPct val="0"/>
              </a:spcAft>
              <a:buClr>
                <a:srgbClr val="CC3300"/>
              </a:buClr>
              <a:buSzPct val="105000"/>
              <a:buFontTx/>
              <a:buNone/>
              <a:tabLst/>
              <a:defRPr/>
            </a:pPr>
            <a:endParaRPr kumimoji="0" lang="en-US" altLang="zh-CN"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cs typeface="+mn-cs"/>
            </a:endParaRPr>
          </a:p>
          <a:p>
            <a:pPr marL="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kumimoji="0" lang="zh-CN" altLang="en-US"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沪深</a:t>
            </a:r>
            <a:r>
              <a:rPr kumimoji="0" lang="en-US" altLang="zh-CN"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300</a:t>
            </a:r>
            <a:r>
              <a:rPr kumimoji="0" lang="zh-CN" altLang="en-US"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指数为</a:t>
            </a:r>
            <a:r>
              <a:rPr kumimoji="0" lang="en-US" altLang="zh-CN"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2170;</a:t>
            </a:r>
            <a:r>
              <a:rPr kumimoji="0" lang="zh-CN" altLang="en-US"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执行价为</a:t>
            </a:r>
            <a:r>
              <a:rPr kumimoji="0" lang="en-US" altLang="zh-CN"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2200</a:t>
            </a:r>
            <a:r>
              <a:rPr kumimoji="0" lang="zh-CN" altLang="en-US"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；距离到期日还有</a:t>
            </a:r>
            <a:r>
              <a:rPr kumimoji="0" lang="en-US" altLang="zh-CN"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25</a:t>
            </a:r>
            <a:r>
              <a:rPr kumimoji="0" lang="zh-CN" altLang="en-US"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个交易日。</a:t>
            </a:r>
            <a:endParaRPr kumimoji="0" lang="en-US" altLang="zh-CN"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endParaRPr>
          </a:p>
          <a:p>
            <a:pPr marL="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kumimoji="0" lang="zh-CN" altLang="en-US"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绿色代表一天后波动率上涨</a:t>
            </a:r>
            <a:r>
              <a:rPr kumimoji="0" lang="en-US" altLang="zh-CN"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10%</a:t>
            </a:r>
            <a:r>
              <a:rPr kumimoji="0" lang="zh-CN" altLang="en-US"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，青色代表一天后波动率下降</a:t>
            </a:r>
            <a:r>
              <a:rPr kumimoji="0" lang="en-US" altLang="zh-CN"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10%</a:t>
            </a:r>
            <a:r>
              <a:rPr kumimoji="0" lang="zh-CN" altLang="en-US"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rPr>
              <a:t>。</a:t>
            </a:r>
            <a:endParaRPr kumimoji="0" lang="en-US" altLang="zh-CN" sz="2000" b="1" i="0" u="none" strike="noStrike" kern="1200" cap="none" spc="0" normalizeH="0" baseline="0" noProof="0" dirty="0" smtClean="0">
              <a:ln>
                <a:noFill/>
              </a:ln>
              <a:solidFill>
                <a:srgbClr val="253410"/>
              </a:solidFill>
              <a:effectLst/>
              <a:uLnTx/>
              <a:uFillTx/>
              <a:latin typeface="楷体_GB2312" pitchFamily="49" charset="-122"/>
              <a:ea typeface="楷体_GB2312" pitchFamily="49" charset="-122"/>
              <a:cs typeface="+mn-cs"/>
            </a:endParaRPr>
          </a:p>
          <a:p>
            <a:pPr marL="342900" marR="0" lvl="0" indent="-342900" algn="l" defTabSz="914400" rtl="0" eaLnBrk="1" fontAlgn="base" latinLnBrk="0" hangingPunct="1">
              <a:lnSpc>
                <a:spcPct val="150000"/>
              </a:lnSpc>
              <a:spcBef>
                <a:spcPct val="20000"/>
              </a:spcBef>
              <a:spcAft>
                <a:spcPct val="0"/>
              </a:spcAft>
              <a:buClrTx/>
              <a:buSzPct val="105000"/>
              <a:buFontTx/>
              <a:buNone/>
              <a:tabLst/>
              <a:defRPr/>
            </a:pPr>
            <a:endParaRPr kumimoji="0" lang="en-US" altLang="zh-CN"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cs typeface="+mn-cs"/>
            </a:endParaRPr>
          </a:p>
          <a:p>
            <a:pPr marL="342900" marR="0" lvl="0" indent="-342900" algn="l" defTabSz="914400" rtl="0" eaLnBrk="1" fontAlgn="base" latinLnBrk="0" hangingPunct="1">
              <a:lnSpc>
                <a:spcPct val="150000"/>
              </a:lnSpc>
              <a:spcBef>
                <a:spcPct val="20000"/>
              </a:spcBef>
              <a:spcAft>
                <a:spcPct val="0"/>
              </a:spcAft>
              <a:buClrTx/>
              <a:buSzPct val="105000"/>
              <a:buFont typeface="Wingdings" pitchFamily="2" charset="2"/>
              <a:buChar char="l"/>
              <a:tabLst/>
              <a:defRPr/>
            </a:pPr>
            <a:endParaRPr kumimoji="0" lang="en-US" altLang="zh-CN" sz="24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zh-CN" altLang="en-US" sz="2400" b="0" i="0" u="none" strike="noStrike" kern="0" cap="none" spc="0" normalizeH="0" baseline="0" noProof="0" dirty="0" smtClean="0">
              <a:ln>
                <a:noFill/>
              </a:ln>
              <a:solidFill>
                <a:srgbClr val="253410"/>
              </a:solidFill>
              <a:effectLst/>
              <a:uLnTx/>
              <a:uFillTx/>
              <a:latin typeface="+mn-lt"/>
              <a:ea typeface="楷体_GB2312" pitchFamily="49" charset="-122"/>
              <a:cs typeface="+mn-cs"/>
            </a:endParaRPr>
          </a:p>
        </p:txBody>
      </p:sp>
      <p:pic>
        <p:nvPicPr>
          <p:cNvPr id="6" name="图片 5" descr="VolChange.bmp"/>
          <p:cNvPicPr>
            <a:picLocks noChangeAspect="1"/>
          </p:cNvPicPr>
          <p:nvPr/>
        </p:nvPicPr>
        <p:blipFill>
          <a:blip r:embed="rId2" cstate="print"/>
          <a:srcRect/>
          <a:stretch>
            <a:fillRect/>
          </a:stretch>
        </p:blipFill>
        <p:spPr bwMode="auto">
          <a:xfrm>
            <a:off x="2025931" y="1556792"/>
            <a:ext cx="4993993" cy="3747046"/>
          </a:xfrm>
          <a:prstGeom prst="rect">
            <a:avLst/>
          </a:prstGeom>
          <a:solidFill>
            <a:schemeClr val="accent1"/>
          </a:solid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期权价格影响因素</a:t>
            </a:r>
            <a:endParaRPr lang="en-US" altLang="zh-CN" dirty="0" smtClean="0">
              <a:latin typeface="楷体_GB2312" pitchFamily="49" charset="-122"/>
              <a:ea typeface="楷体_GB2312" pitchFamily="49" charset="-122"/>
            </a:endParaRPr>
          </a:p>
        </p:txBody>
      </p:sp>
      <p:sp>
        <p:nvSpPr>
          <p:cNvPr id="6" name="Rectangle 3"/>
          <p:cNvSpPr txBox="1">
            <a:spLocks noChangeArrowheads="1"/>
          </p:cNvSpPr>
          <p:nvPr/>
        </p:nvSpPr>
        <p:spPr bwMode="auto">
          <a:xfrm>
            <a:off x="755576" y="1196752"/>
            <a:ext cx="7632774" cy="5256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kumimoji="0" lang="zh-CN" altLang="en-US" sz="28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cs typeface="+mn-cs"/>
              </a:rPr>
              <a:t>期权价格的影响因素</a:t>
            </a:r>
          </a:p>
          <a:p>
            <a:pPr marL="74295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kumimoji="0" lang="zh-CN" altLang="en-US"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rPr>
              <a:t>标的资产市场价格</a:t>
            </a:r>
            <a:endParaRPr kumimoji="0" lang="en-US" altLang="zh-CN"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endParaRPr>
          </a:p>
          <a:p>
            <a:pPr marL="74295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kumimoji="0" lang="zh-CN" altLang="en-US"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rPr>
              <a:t>期权协议价格（执行价）</a:t>
            </a:r>
            <a:endParaRPr kumimoji="0" lang="en-US" altLang="zh-CN"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endParaRPr>
          </a:p>
          <a:p>
            <a:pPr marL="74295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kumimoji="0" lang="zh-CN" altLang="en-US"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rPr>
              <a:t>有效期（距离到期的剩余时间）</a:t>
            </a:r>
            <a:endParaRPr kumimoji="0" lang="en-US" altLang="zh-CN"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endParaRPr>
          </a:p>
          <a:p>
            <a:pPr marL="74295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kumimoji="0" lang="zh-CN" altLang="en-US"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rPr>
              <a:t>标的资产价格波动率</a:t>
            </a:r>
            <a:endParaRPr kumimoji="0" lang="en-US" altLang="zh-CN"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endParaRPr>
          </a:p>
          <a:p>
            <a:pPr marL="74295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kumimoji="0" lang="zh-CN" altLang="en-US"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rPr>
              <a:t>无风险利率</a:t>
            </a:r>
            <a:endParaRPr kumimoji="0" lang="en-US" altLang="zh-CN"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endParaRPr>
          </a:p>
          <a:p>
            <a:pPr marL="74295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kumimoji="0" lang="zh-CN" altLang="en-US"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rPr>
              <a:t>红利</a:t>
            </a:r>
            <a:endParaRPr kumimoji="0" lang="en-US" altLang="zh-CN"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endParaRPr>
          </a:p>
          <a:p>
            <a:pPr marL="742950" marR="0" lvl="1" indent="-285750" algn="l" defTabSz="914400" rtl="0" eaLnBrk="1" fontAlgn="base" latinLnBrk="0" hangingPunct="1">
              <a:lnSpc>
                <a:spcPct val="150000"/>
              </a:lnSpc>
              <a:spcBef>
                <a:spcPct val="20000"/>
              </a:spcBef>
              <a:spcAft>
                <a:spcPct val="0"/>
              </a:spcAft>
              <a:buClrTx/>
              <a:buSzPct val="105000"/>
              <a:buFontTx/>
              <a:buNone/>
              <a:tabLst/>
              <a:defRPr/>
            </a:pPr>
            <a:endParaRPr kumimoji="0" lang="en-US" altLang="zh-CN"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zh-CN" altLang="en-US" sz="2400" b="0" i="0" u="none" strike="noStrike" kern="0" cap="none" spc="0" normalizeH="0" baseline="0" noProof="0" dirty="0" smtClean="0">
              <a:ln>
                <a:noFill/>
              </a:ln>
              <a:solidFill>
                <a:srgbClr val="253410"/>
              </a:solidFill>
              <a:effectLst/>
              <a:uLnTx/>
              <a:uFillTx/>
              <a:latin typeface="+mn-lt"/>
              <a:ea typeface="楷体_GB2312" pitchFamily="49" charset="-122"/>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期权价格影响因素</a:t>
            </a:r>
            <a:endParaRPr lang="en-US" altLang="zh-CN" dirty="0" smtClean="0">
              <a:latin typeface="楷体_GB2312" pitchFamily="49" charset="-122"/>
              <a:ea typeface="楷体_GB2312" pitchFamily="49" charset="-122"/>
            </a:endParaRPr>
          </a:p>
        </p:txBody>
      </p:sp>
      <p:graphicFrame>
        <p:nvGraphicFramePr>
          <p:cNvPr id="6" name="表格 5"/>
          <p:cNvGraphicFramePr>
            <a:graphicFrameLocks noGrp="1"/>
          </p:cNvGraphicFramePr>
          <p:nvPr/>
        </p:nvGraphicFramePr>
        <p:xfrm>
          <a:off x="611188" y="1196975"/>
          <a:ext cx="7776865" cy="4248470"/>
        </p:xfrm>
        <a:graphic>
          <a:graphicData uri="http://schemas.openxmlformats.org/drawingml/2006/table">
            <a:tbl>
              <a:tblPr/>
              <a:tblGrid>
                <a:gridCol w="2543833"/>
                <a:gridCol w="1308258"/>
                <a:gridCol w="1308258"/>
                <a:gridCol w="1308258"/>
                <a:gridCol w="1308258"/>
              </a:tblGrid>
              <a:tr h="643708">
                <a:tc>
                  <a:txBody>
                    <a:bodyPr/>
                    <a:lstStyle/>
                    <a:p>
                      <a:pPr algn="ctr" fontAlgn="ctr"/>
                      <a:r>
                        <a:rPr lang="zh-CN" altLang="en-US" sz="2000" b="0" i="0" u="none" strike="noStrike" dirty="0">
                          <a:solidFill>
                            <a:srgbClr val="000000"/>
                          </a:solidFill>
                          <a:latin typeface="宋体"/>
                        </a:rPr>
                        <a:t>　</a:t>
                      </a:r>
                    </a:p>
                  </a:txBody>
                  <a:tcPr marL="9525" marR="9525" marT="9525" marB="0" anchor="ctr">
                    <a:lnL>
                      <a:noFill/>
                    </a:lnL>
                    <a:lnR>
                      <a:noFill/>
                    </a:lnR>
                    <a:lnT w="19050" cap="flat" cmpd="sng" algn="ctr">
                      <a:solidFill>
                        <a:srgbClr val="044E7E"/>
                      </a:solidFill>
                      <a:prstDash val="solid"/>
                      <a:round/>
                      <a:headEnd type="none" w="med" len="med"/>
                      <a:tailEnd type="none" w="med" len="med"/>
                    </a:lnT>
                    <a:lnB w="12700" cap="flat" cmpd="sng" algn="ctr">
                      <a:solidFill>
                        <a:srgbClr val="044E7E"/>
                      </a:solidFill>
                      <a:prstDash val="solid"/>
                      <a:round/>
                      <a:headEnd type="none" w="med" len="med"/>
                      <a:tailEnd type="none" w="med" len="med"/>
                    </a:lnB>
                  </a:tcPr>
                </a:tc>
                <a:tc>
                  <a:txBody>
                    <a:bodyPr/>
                    <a:lstStyle/>
                    <a:p>
                      <a:pPr algn="ctr" fontAlgn="ctr"/>
                      <a:r>
                        <a:rPr lang="zh-CN" altLang="en-US" sz="2000" b="1" i="0" u="none" strike="noStrike" dirty="0">
                          <a:solidFill>
                            <a:srgbClr val="000000"/>
                          </a:solidFill>
                          <a:latin typeface="宋体"/>
                        </a:rPr>
                        <a:t>欧式看涨</a:t>
                      </a:r>
                    </a:p>
                  </a:txBody>
                  <a:tcPr marL="9525" marR="9525" marT="9525" marB="0" anchor="ctr">
                    <a:lnL>
                      <a:noFill/>
                    </a:lnL>
                    <a:lnR>
                      <a:noFill/>
                    </a:lnR>
                    <a:lnT w="19050" cap="flat" cmpd="sng" algn="ctr">
                      <a:solidFill>
                        <a:srgbClr val="044E7E"/>
                      </a:solidFill>
                      <a:prstDash val="solid"/>
                      <a:round/>
                      <a:headEnd type="none" w="med" len="med"/>
                      <a:tailEnd type="none" w="med" len="med"/>
                    </a:lnT>
                    <a:lnB w="12700" cap="flat" cmpd="sng" algn="ctr">
                      <a:solidFill>
                        <a:srgbClr val="044E7E"/>
                      </a:solidFill>
                      <a:prstDash val="solid"/>
                      <a:round/>
                      <a:headEnd type="none" w="med" len="med"/>
                      <a:tailEnd type="none" w="med" len="med"/>
                    </a:lnB>
                  </a:tcPr>
                </a:tc>
                <a:tc>
                  <a:txBody>
                    <a:bodyPr/>
                    <a:lstStyle/>
                    <a:p>
                      <a:pPr algn="ctr" fontAlgn="ctr"/>
                      <a:r>
                        <a:rPr lang="zh-CN" altLang="en-US" sz="2000" b="1" i="0" u="none" strike="noStrike" dirty="0">
                          <a:solidFill>
                            <a:srgbClr val="000000"/>
                          </a:solidFill>
                          <a:latin typeface="宋体"/>
                        </a:rPr>
                        <a:t>欧式看跌</a:t>
                      </a:r>
                    </a:p>
                  </a:txBody>
                  <a:tcPr marL="9525" marR="9525" marT="9525" marB="0" anchor="ctr">
                    <a:lnL>
                      <a:noFill/>
                    </a:lnL>
                    <a:lnR>
                      <a:noFill/>
                    </a:lnR>
                    <a:lnT w="19050" cap="flat" cmpd="sng" algn="ctr">
                      <a:solidFill>
                        <a:srgbClr val="044E7E"/>
                      </a:solidFill>
                      <a:prstDash val="solid"/>
                      <a:round/>
                      <a:headEnd type="none" w="med" len="med"/>
                      <a:tailEnd type="none" w="med" len="med"/>
                    </a:lnT>
                    <a:lnB w="12700" cap="flat" cmpd="sng" algn="ctr">
                      <a:solidFill>
                        <a:srgbClr val="044E7E"/>
                      </a:solidFill>
                      <a:prstDash val="solid"/>
                      <a:round/>
                      <a:headEnd type="none" w="med" len="med"/>
                      <a:tailEnd type="none" w="med" len="med"/>
                    </a:lnB>
                  </a:tcPr>
                </a:tc>
                <a:tc>
                  <a:txBody>
                    <a:bodyPr/>
                    <a:lstStyle/>
                    <a:p>
                      <a:pPr algn="ctr" fontAlgn="ctr"/>
                      <a:r>
                        <a:rPr lang="zh-CN" altLang="en-US" sz="2000" b="1" i="0" u="none" strike="noStrike" dirty="0">
                          <a:solidFill>
                            <a:srgbClr val="000000"/>
                          </a:solidFill>
                          <a:latin typeface="宋体"/>
                        </a:rPr>
                        <a:t>美式看涨</a:t>
                      </a:r>
                    </a:p>
                  </a:txBody>
                  <a:tcPr marL="9525" marR="9525" marT="9525" marB="0" anchor="ctr">
                    <a:lnL>
                      <a:noFill/>
                    </a:lnL>
                    <a:lnR>
                      <a:noFill/>
                    </a:lnR>
                    <a:lnT w="19050" cap="flat" cmpd="sng" algn="ctr">
                      <a:solidFill>
                        <a:srgbClr val="044E7E"/>
                      </a:solidFill>
                      <a:prstDash val="solid"/>
                      <a:round/>
                      <a:headEnd type="none" w="med" len="med"/>
                      <a:tailEnd type="none" w="med" len="med"/>
                    </a:lnT>
                    <a:lnB w="12700" cap="flat" cmpd="sng" algn="ctr">
                      <a:solidFill>
                        <a:srgbClr val="044E7E"/>
                      </a:solidFill>
                      <a:prstDash val="solid"/>
                      <a:round/>
                      <a:headEnd type="none" w="med" len="med"/>
                      <a:tailEnd type="none" w="med" len="med"/>
                    </a:lnB>
                  </a:tcPr>
                </a:tc>
                <a:tc>
                  <a:txBody>
                    <a:bodyPr/>
                    <a:lstStyle/>
                    <a:p>
                      <a:pPr algn="ctr" fontAlgn="ctr"/>
                      <a:r>
                        <a:rPr lang="zh-CN" altLang="en-US" sz="2000" b="1" i="0" u="none" strike="noStrike" dirty="0">
                          <a:solidFill>
                            <a:srgbClr val="000000"/>
                          </a:solidFill>
                          <a:latin typeface="宋体"/>
                        </a:rPr>
                        <a:t>美式看跌</a:t>
                      </a:r>
                    </a:p>
                  </a:txBody>
                  <a:tcPr marL="9525" marR="9525" marT="9525" marB="0" anchor="ctr">
                    <a:lnL>
                      <a:noFill/>
                    </a:lnL>
                    <a:lnR>
                      <a:noFill/>
                    </a:lnR>
                    <a:lnT w="19050" cap="flat" cmpd="sng" algn="ctr">
                      <a:solidFill>
                        <a:srgbClr val="044E7E"/>
                      </a:solidFill>
                      <a:prstDash val="solid"/>
                      <a:round/>
                      <a:headEnd type="none" w="med" len="med"/>
                      <a:tailEnd type="none" w="med" len="med"/>
                    </a:lnT>
                    <a:lnB w="12700" cap="flat" cmpd="sng" algn="ctr">
                      <a:solidFill>
                        <a:srgbClr val="044E7E"/>
                      </a:solidFill>
                      <a:prstDash val="solid"/>
                      <a:round/>
                      <a:headEnd type="none" w="med" len="med"/>
                      <a:tailEnd type="none" w="med" len="med"/>
                    </a:lnB>
                  </a:tcPr>
                </a:tc>
              </a:tr>
              <a:tr h="598648">
                <a:tc>
                  <a:txBody>
                    <a:bodyPr/>
                    <a:lstStyle/>
                    <a:p>
                      <a:pPr algn="ctr" fontAlgn="ctr"/>
                      <a:r>
                        <a:rPr lang="zh-CN" altLang="en-US" sz="2000" b="1" i="0" u="none" strike="noStrike">
                          <a:solidFill>
                            <a:srgbClr val="000000"/>
                          </a:solidFill>
                          <a:latin typeface="宋体"/>
                        </a:rPr>
                        <a:t>标的资产市场价格</a:t>
                      </a:r>
                    </a:p>
                  </a:txBody>
                  <a:tcPr marL="9525" marR="9525" marT="9525" marB="0" anchor="ctr">
                    <a:lnL>
                      <a:noFill/>
                    </a:lnL>
                    <a:lnR>
                      <a:noFill/>
                    </a:lnR>
                    <a:lnT w="12700" cap="flat" cmpd="sng" algn="ctr">
                      <a:solidFill>
                        <a:srgbClr val="044E7E"/>
                      </a:solidFill>
                      <a:prstDash val="solid"/>
                      <a:round/>
                      <a:headEnd type="none" w="med" len="med"/>
                      <a:tailEnd type="none" w="med" len="med"/>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w="12700" cap="flat" cmpd="sng" algn="ctr">
                      <a:solidFill>
                        <a:srgbClr val="044E7E"/>
                      </a:solidFill>
                      <a:prstDash val="solid"/>
                      <a:round/>
                      <a:headEnd type="none" w="med" len="med"/>
                      <a:tailEnd type="none" w="med" len="med"/>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w="12700" cap="flat" cmpd="sng" algn="ctr">
                      <a:solidFill>
                        <a:srgbClr val="044E7E"/>
                      </a:solidFill>
                      <a:prstDash val="solid"/>
                      <a:round/>
                      <a:headEnd type="none" w="med" len="med"/>
                      <a:tailEnd type="none" w="med" len="med"/>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w="12700" cap="flat" cmpd="sng" algn="ctr">
                      <a:solidFill>
                        <a:srgbClr val="044E7E"/>
                      </a:solidFill>
                      <a:prstDash val="solid"/>
                      <a:round/>
                      <a:headEnd type="none" w="med" len="med"/>
                      <a:tailEnd type="none" w="med" len="med"/>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w="12700" cap="flat" cmpd="sng" algn="ctr">
                      <a:solidFill>
                        <a:srgbClr val="044E7E"/>
                      </a:solidFill>
                      <a:prstDash val="solid"/>
                      <a:round/>
                      <a:headEnd type="none" w="med" len="med"/>
                      <a:tailEnd type="none" w="med" len="med"/>
                    </a:lnT>
                    <a:lnB>
                      <a:noFill/>
                    </a:lnB>
                  </a:tcPr>
                </a:tc>
              </a:tr>
              <a:tr h="598648">
                <a:tc>
                  <a:txBody>
                    <a:bodyPr/>
                    <a:lstStyle/>
                    <a:p>
                      <a:pPr algn="ctr" fontAlgn="ctr"/>
                      <a:r>
                        <a:rPr lang="zh-CN" altLang="en-US" sz="2000" b="1" i="0" u="none" strike="noStrike" dirty="0">
                          <a:solidFill>
                            <a:srgbClr val="000000"/>
                          </a:solidFill>
                          <a:latin typeface="宋体"/>
                        </a:rPr>
                        <a:t>期权执行价格</a:t>
                      </a: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r>
              <a:tr h="598648">
                <a:tc>
                  <a:txBody>
                    <a:bodyPr/>
                    <a:lstStyle/>
                    <a:p>
                      <a:pPr algn="ctr" fontAlgn="ctr"/>
                      <a:r>
                        <a:rPr lang="zh-CN" altLang="en-US" sz="2000" b="1" i="0" u="none" strike="noStrike">
                          <a:solidFill>
                            <a:srgbClr val="000000"/>
                          </a:solidFill>
                          <a:latin typeface="宋体"/>
                        </a:rPr>
                        <a:t>有效期</a:t>
                      </a:r>
                    </a:p>
                  </a:txBody>
                  <a:tcPr marL="9525" marR="9525" marT="9525" marB="0" anchor="ctr">
                    <a:lnL>
                      <a:noFill/>
                    </a:lnL>
                    <a:lnR>
                      <a:noFill/>
                    </a:lnR>
                    <a:lnT>
                      <a:noFill/>
                    </a:lnT>
                    <a:lnB>
                      <a:noFill/>
                    </a:lnB>
                  </a:tcPr>
                </a:tc>
                <a:tc>
                  <a:txBody>
                    <a:bodyPr/>
                    <a:lstStyle/>
                    <a:p>
                      <a:pPr algn="ctr" fontAlgn="ctr"/>
                      <a:r>
                        <a:rPr lang="zh-CN" altLang="en-US"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c>
                  <a:txBody>
                    <a:bodyPr/>
                    <a:lstStyle/>
                    <a:p>
                      <a:pPr algn="ctr" fontAlgn="ctr"/>
                      <a:r>
                        <a:rPr lang="zh-CN" altLang="en-US"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r>
              <a:tr h="598648">
                <a:tc>
                  <a:txBody>
                    <a:bodyPr/>
                    <a:lstStyle/>
                    <a:p>
                      <a:pPr algn="ctr" fontAlgn="ctr"/>
                      <a:r>
                        <a:rPr lang="zh-CN" altLang="en-US" sz="2000" b="1" i="0" u="none" strike="noStrike">
                          <a:solidFill>
                            <a:srgbClr val="000000"/>
                          </a:solidFill>
                          <a:latin typeface="宋体"/>
                        </a:rPr>
                        <a:t>标的资产价格波动率</a:t>
                      </a: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r>
              <a:tr h="598648">
                <a:tc>
                  <a:txBody>
                    <a:bodyPr/>
                    <a:lstStyle/>
                    <a:p>
                      <a:pPr algn="ctr" fontAlgn="ctr"/>
                      <a:r>
                        <a:rPr lang="zh-CN" altLang="en-US" sz="2000" b="1" i="0" u="none" strike="noStrike">
                          <a:solidFill>
                            <a:srgbClr val="000000"/>
                          </a:solidFill>
                          <a:latin typeface="宋体"/>
                        </a:rPr>
                        <a:t>无风险利率</a:t>
                      </a: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a:noFill/>
                    </a:lnB>
                  </a:tcPr>
                </a:tc>
              </a:tr>
              <a:tr h="611522">
                <a:tc>
                  <a:txBody>
                    <a:bodyPr/>
                    <a:lstStyle/>
                    <a:p>
                      <a:pPr algn="ctr" fontAlgn="ctr"/>
                      <a:r>
                        <a:rPr lang="zh-CN" altLang="en-US" sz="2000" b="1" i="0" u="none" strike="noStrike" dirty="0">
                          <a:solidFill>
                            <a:srgbClr val="000000"/>
                          </a:solidFill>
                          <a:latin typeface="宋体"/>
                        </a:rPr>
                        <a:t>红利</a:t>
                      </a:r>
                    </a:p>
                  </a:txBody>
                  <a:tcPr marL="9525" marR="9525" marT="9525" marB="0" anchor="ctr">
                    <a:lnL>
                      <a:noFill/>
                    </a:lnL>
                    <a:lnR>
                      <a:noFill/>
                    </a:lnR>
                    <a:lnT>
                      <a:noFill/>
                    </a:lnT>
                    <a:lnB w="19050" cap="flat" cmpd="sng" algn="ctr">
                      <a:solidFill>
                        <a:srgbClr val="044E7E"/>
                      </a:solidFill>
                      <a:prstDash val="solid"/>
                      <a:round/>
                      <a:headEnd type="none" w="med" len="med"/>
                      <a:tailEnd type="none" w="med" len="med"/>
                    </a:lnB>
                  </a:tcPr>
                </a:tc>
                <a:tc>
                  <a:txBody>
                    <a:bodyPr/>
                    <a:lstStyle/>
                    <a:p>
                      <a:pPr algn="ctr" fontAlgn="ctr"/>
                      <a:r>
                        <a:rPr lang="en-US" altLang="zh-CN" sz="2000" b="1" i="0" u="none" strike="noStrike" dirty="0" smtClean="0">
                          <a:solidFill>
                            <a:srgbClr val="000000"/>
                          </a:solidFill>
                          <a:latin typeface="宋体"/>
                        </a:rPr>
                        <a:t>-</a:t>
                      </a:r>
                      <a:endParaRPr lang="zh-CN" altLang="en-US" sz="2000" b="1" i="0" u="none" strike="noStrike" dirty="0">
                        <a:solidFill>
                          <a:srgbClr val="000000"/>
                        </a:solidFill>
                        <a:latin typeface="宋体"/>
                      </a:endParaRPr>
                    </a:p>
                  </a:txBody>
                  <a:tcPr marL="9525" marR="9525" marT="9525" marB="0" anchor="ctr">
                    <a:lnL>
                      <a:noFill/>
                    </a:lnL>
                    <a:lnR>
                      <a:noFill/>
                    </a:lnR>
                    <a:lnT>
                      <a:noFill/>
                    </a:lnT>
                    <a:lnB w="19050" cap="flat" cmpd="sng" algn="ctr">
                      <a:solidFill>
                        <a:srgbClr val="044E7E"/>
                      </a:solidFill>
                      <a:prstDash val="solid"/>
                      <a:round/>
                      <a:headEnd type="none" w="med" len="med"/>
                      <a:tailEnd type="none" w="med" len="med"/>
                    </a:lnB>
                  </a:tcPr>
                </a:tc>
                <a:tc>
                  <a:txBody>
                    <a:bodyPr/>
                    <a:lstStyle/>
                    <a:p>
                      <a:pPr algn="ctr" fontAlgn="ctr"/>
                      <a:r>
                        <a:rPr lang="en-US" altLang="zh-CN" sz="2000" b="1" i="0" u="none" strike="noStrike" dirty="0" smtClean="0">
                          <a:solidFill>
                            <a:srgbClr val="000000"/>
                          </a:solidFill>
                          <a:latin typeface="宋体"/>
                        </a:rPr>
                        <a:t>+</a:t>
                      </a:r>
                      <a:r>
                        <a:rPr lang="zh-CN" altLang="en-US" sz="2000" b="1" i="0" u="none" strike="noStrike" dirty="0">
                          <a:solidFill>
                            <a:srgbClr val="000000"/>
                          </a:solidFill>
                          <a:latin typeface="宋体"/>
                        </a:rPr>
                        <a:t>　</a:t>
                      </a:r>
                    </a:p>
                  </a:txBody>
                  <a:tcPr marL="9525" marR="9525" marT="9525" marB="0" anchor="ctr">
                    <a:lnL>
                      <a:noFill/>
                    </a:lnL>
                    <a:lnR>
                      <a:noFill/>
                    </a:lnR>
                    <a:lnT>
                      <a:noFill/>
                    </a:lnT>
                    <a:lnB w="19050" cap="flat" cmpd="sng" algn="ctr">
                      <a:solidFill>
                        <a:srgbClr val="044E7E"/>
                      </a:solidFill>
                      <a:prstDash val="solid"/>
                      <a:round/>
                      <a:headEnd type="none" w="med" len="med"/>
                      <a:tailEnd type="none" w="med" len="med"/>
                    </a:lnB>
                  </a:tcPr>
                </a:tc>
                <a:tc>
                  <a:txBody>
                    <a:bodyPr/>
                    <a:lstStyle/>
                    <a:p>
                      <a:pPr algn="ctr" fontAlgn="ctr"/>
                      <a:r>
                        <a:rPr lang="en-US" altLang="zh-CN" sz="2000" b="1" i="0" u="none" strike="noStrike" dirty="0" smtClean="0">
                          <a:solidFill>
                            <a:srgbClr val="000000"/>
                          </a:solidFill>
                          <a:latin typeface="宋体"/>
                        </a:rPr>
                        <a:t>-</a:t>
                      </a:r>
                      <a:r>
                        <a:rPr lang="zh-CN" altLang="en-US" sz="2000" b="1" i="0" u="none" strike="noStrike" dirty="0">
                          <a:solidFill>
                            <a:srgbClr val="000000"/>
                          </a:solidFill>
                          <a:latin typeface="宋体"/>
                        </a:rPr>
                        <a:t>　</a:t>
                      </a:r>
                    </a:p>
                  </a:txBody>
                  <a:tcPr marL="9525" marR="9525" marT="9525" marB="0" anchor="ctr">
                    <a:lnL>
                      <a:noFill/>
                    </a:lnL>
                    <a:lnR>
                      <a:noFill/>
                    </a:lnR>
                    <a:lnT>
                      <a:noFill/>
                    </a:lnT>
                    <a:lnB w="19050" cap="flat" cmpd="sng" algn="ctr">
                      <a:solidFill>
                        <a:srgbClr val="044E7E"/>
                      </a:solidFill>
                      <a:prstDash val="solid"/>
                      <a:round/>
                      <a:headEnd type="none" w="med" len="med"/>
                      <a:tailEnd type="none" w="med" len="med"/>
                    </a:lnB>
                  </a:tcPr>
                </a:tc>
                <a:tc>
                  <a:txBody>
                    <a:bodyPr/>
                    <a:lstStyle/>
                    <a:p>
                      <a:pPr algn="ctr" fontAlgn="ctr"/>
                      <a:r>
                        <a:rPr lang="en-US" altLang="zh-CN" sz="2000" b="1" i="0" u="none" strike="noStrike" dirty="0" smtClean="0">
                          <a:solidFill>
                            <a:srgbClr val="000000"/>
                          </a:solidFill>
                          <a:latin typeface="宋体"/>
                        </a:rPr>
                        <a:t>+</a:t>
                      </a:r>
                      <a:r>
                        <a:rPr lang="zh-CN" altLang="en-US" sz="2000" b="1" i="0" u="none" strike="noStrike" dirty="0">
                          <a:solidFill>
                            <a:srgbClr val="000000"/>
                          </a:solidFill>
                          <a:latin typeface="宋体"/>
                        </a:rPr>
                        <a:t>　</a:t>
                      </a:r>
                    </a:p>
                  </a:txBody>
                  <a:tcPr marL="9525" marR="9525" marT="9525" marB="0" anchor="ctr">
                    <a:lnL>
                      <a:noFill/>
                    </a:lnL>
                    <a:lnR>
                      <a:noFill/>
                    </a:lnR>
                    <a:lnT>
                      <a:noFill/>
                    </a:lnT>
                    <a:lnB w="19050" cap="flat" cmpd="sng" algn="ctr">
                      <a:solidFill>
                        <a:srgbClr val="044E7E"/>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期权定价</a:t>
            </a:r>
            <a:endParaRPr lang="en-US" altLang="zh-CN" dirty="0" smtClean="0">
              <a:latin typeface="楷体_GB2312" pitchFamily="49" charset="-122"/>
              <a:ea typeface="楷体_GB2312" pitchFamily="49" charset="-122"/>
            </a:endParaRPr>
          </a:p>
        </p:txBody>
      </p:sp>
      <p:sp>
        <p:nvSpPr>
          <p:cNvPr id="6" name="Rectangle 3"/>
          <p:cNvSpPr txBox="1">
            <a:spLocks noChangeArrowheads="1"/>
          </p:cNvSpPr>
          <p:nvPr/>
        </p:nvSpPr>
        <p:spPr bwMode="auto">
          <a:xfrm>
            <a:off x="755576" y="1196752"/>
            <a:ext cx="7632774" cy="5256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kumimoji="0" lang="zh-CN" altLang="en-US" sz="28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cs typeface="+mn-cs"/>
              </a:rPr>
              <a:t>期权定价</a:t>
            </a:r>
          </a:p>
          <a:p>
            <a:pPr marL="74295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lang="zh-CN" altLang="en-US" sz="2000" b="1" kern="0" dirty="0" smtClean="0">
                <a:solidFill>
                  <a:srgbClr val="253410"/>
                </a:solidFill>
                <a:latin typeface="楷体_GB2312" pitchFamily="49" charset="-122"/>
                <a:ea typeface="楷体_GB2312" pitchFamily="49" charset="-122"/>
              </a:rPr>
              <a:t>根据影响期权的六个要素，可以计算出期权理论价格。六个要素中，除了波动率的其余</a:t>
            </a:r>
            <a:r>
              <a:rPr lang="en-US" altLang="zh-CN" sz="2000" b="1" kern="0" dirty="0" smtClean="0">
                <a:solidFill>
                  <a:srgbClr val="253410"/>
                </a:solidFill>
                <a:latin typeface="楷体_GB2312" pitchFamily="49" charset="-122"/>
                <a:ea typeface="楷体_GB2312" pitchFamily="49" charset="-122"/>
              </a:rPr>
              <a:t>5</a:t>
            </a:r>
            <a:r>
              <a:rPr lang="zh-CN" altLang="en-US" sz="2000" b="1" kern="0" dirty="0" smtClean="0">
                <a:solidFill>
                  <a:srgbClr val="253410"/>
                </a:solidFill>
                <a:latin typeface="楷体_GB2312" pitchFamily="49" charset="-122"/>
                <a:ea typeface="楷体_GB2312" pitchFamily="49" charset="-122"/>
              </a:rPr>
              <a:t>个要素都是确定的，波动率一般用历史波动率代替。</a:t>
            </a:r>
            <a:endParaRPr kumimoji="0" lang="en-US" altLang="zh-CN"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endParaRPr>
          </a:p>
          <a:p>
            <a:pPr marL="74295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lang="zh-CN" altLang="en-US" sz="2000" b="1" kern="0" dirty="0" smtClean="0">
                <a:solidFill>
                  <a:srgbClr val="253410"/>
                </a:solidFill>
                <a:latin typeface="楷体_GB2312" pitchFamily="49" charset="-122"/>
                <a:ea typeface="楷体_GB2312" pitchFamily="49" charset="-122"/>
              </a:rPr>
              <a:t>定价方法：</a:t>
            </a:r>
            <a:r>
              <a:rPr lang="en-US" altLang="zh-CN" sz="2000" b="1" kern="0" dirty="0" smtClean="0">
                <a:solidFill>
                  <a:srgbClr val="253410"/>
                </a:solidFill>
                <a:latin typeface="楷体_GB2312" pitchFamily="49" charset="-122"/>
                <a:ea typeface="楷体_GB2312" pitchFamily="49" charset="-122"/>
              </a:rPr>
              <a:t>BS</a:t>
            </a:r>
            <a:r>
              <a:rPr lang="zh-CN" altLang="en-US" sz="2000" b="1" kern="0" dirty="0" smtClean="0">
                <a:solidFill>
                  <a:srgbClr val="253410"/>
                </a:solidFill>
                <a:latin typeface="楷体_GB2312" pitchFamily="49" charset="-122"/>
                <a:ea typeface="楷体_GB2312" pitchFamily="49" charset="-122"/>
              </a:rPr>
              <a:t>公式、二叉树定价、蒙特卡模拟等方法。</a:t>
            </a:r>
            <a:endParaRPr lang="en-US" altLang="zh-CN" sz="2000" b="1" kern="0" dirty="0" smtClean="0">
              <a:solidFill>
                <a:srgbClr val="253410"/>
              </a:solidFill>
              <a:latin typeface="楷体_GB2312" pitchFamily="49" charset="-122"/>
              <a:ea typeface="楷体_GB2312" pitchFamily="49" charset="-122"/>
            </a:endParaRPr>
          </a:p>
          <a:p>
            <a:pPr marL="74295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lang="zh-CN" altLang="en-US" sz="2000" b="1" kern="0" dirty="0" smtClean="0">
                <a:solidFill>
                  <a:srgbClr val="253410"/>
                </a:solidFill>
                <a:latin typeface="楷体_GB2312" pitchFamily="49" charset="-122"/>
                <a:ea typeface="楷体_GB2312" pitchFamily="49" charset="-122"/>
              </a:rPr>
              <a:t>期权真实价格是市场买卖双方交易产生的，与理论价格经常不一致。</a:t>
            </a:r>
            <a:endParaRPr kumimoji="0" lang="en-US" altLang="zh-CN"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zh-CN" altLang="en-US" sz="2400" b="0" i="0" u="none" strike="noStrike" kern="0" cap="none" spc="0" normalizeH="0" baseline="0" noProof="0" dirty="0" smtClean="0">
              <a:ln>
                <a:noFill/>
              </a:ln>
              <a:solidFill>
                <a:srgbClr val="253410"/>
              </a:solidFill>
              <a:effectLst/>
              <a:uLnTx/>
              <a:uFillTx/>
              <a:latin typeface="+mn-lt"/>
              <a:ea typeface="楷体_GB2312" pitchFamily="49" charset="-122"/>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隐含波动率</a:t>
            </a:r>
            <a:endParaRPr lang="en-US" altLang="zh-CN" dirty="0" smtClean="0">
              <a:latin typeface="楷体_GB2312" pitchFamily="49" charset="-122"/>
              <a:ea typeface="楷体_GB2312" pitchFamily="49" charset="-122"/>
            </a:endParaRPr>
          </a:p>
        </p:txBody>
      </p:sp>
      <p:sp>
        <p:nvSpPr>
          <p:cNvPr id="6" name="Rectangle 3"/>
          <p:cNvSpPr txBox="1">
            <a:spLocks noChangeArrowheads="1"/>
          </p:cNvSpPr>
          <p:nvPr/>
        </p:nvSpPr>
        <p:spPr bwMode="auto">
          <a:xfrm>
            <a:off x="755576" y="1196752"/>
            <a:ext cx="7632774" cy="5256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lang="zh-CN" altLang="en-US" sz="2800" b="1" kern="0" dirty="0" smtClean="0">
                <a:solidFill>
                  <a:srgbClr val="253410"/>
                </a:solidFill>
                <a:latin typeface="楷体_GB2312" pitchFamily="49" charset="-122"/>
                <a:ea typeface="楷体_GB2312" pitchFamily="49" charset="-122"/>
              </a:rPr>
              <a:t>隐含波动率</a:t>
            </a:r>
            <a:endParaRPr kumimoji="0" lang="zh-CN" altLang="en-US" sz="28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cs typeface="+mn-cs"/>
            </a:endParaRPr>
          </a:p>
          <a:p>
            <a:pPr marL="74295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lang="zh-CN" altLang="en-US" sz="2000" b="1" kern="0" dirty="0" smtClean="0">
                <a:solidFill>
                  <a:srgbClr val="253410"/>
                </a:solidFill>
                <a:latin typeface="楷体_GB2312" pitchFamily="49" charset="-122"/>
                <a:ea typeface="楷体_GB2312" pitchFamily="49" charset="-122"/>
              </a:rPr>
              <a:t>不同期权的执行价格、到期时间不一致，所以期权价格不具有直接可比性。</a:t>
            </a:r>
            <a:endParaRPr kumimoji="0" lang="en-US" altLang="zh-CN"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endParaRPr>
          </a:p>
          <a:p>
            <a:pPr marL="74295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lang="zh-CN" altLang="en-US" sz="2000" b="1" kern="0" dirty="0" smtClean="0">
                <a:solidFill>
                  <a:srgbClr val="253410"/>
                </a:solidFill>
                <a:latin typeface="楷体_GB2312" pitchFamily="49" charset="-122"/>
                <a:ea typeface="楷体_GB2312" pitchFamily="49" charset="-122"/>
              </a:rPr>
              <a:t>用真实市场价格反推回来的波动率称为隐含波动率，隐含波动率反映了市场对未来市场波动的预期。</a:t>
            </a:r>
            <a:endParaRPr lang="en-US" altLang="zh-CN" sz="2000" b="1" kern="0" dirty="0" smtClean="0">
              <a:solidFill>
                <a:srgbClr val="253410"/>
              </a:solidFill>
              <a:latin typeface="楷体_GB2312" pitchFamily="49" charset="-122"/>
              <a:ea typeface="楷体_GB2312" pitchFamily="49" charset="-122"/>
            </a:endParaRPr>
          </a:p>
          <a:p>
            <a:pPr marL="74295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lang="zh-CN" altLang="en-US" sz="2000" b="1" kern="0" dirty="0" smtClean="0">
                <a:solidFill>
                  <a:srgbClr val="253410"/>
                </a:solidFill>
                <a:latin typeface="楷体_GB2312" pitchFamily="49" charset="-122"/>
                <a:ea typeface="楷体_GB2312" pitchFamily="49" charset="-122"/>
              </a:rPr>
              <a:t>期权影响因素中除了波动率不确定，其余均确定。所以买卖期权其实就是买卖对市场未来波动率的预期。</a:t>
            </a:r>
            <a:endParaRPr lang="en-US" altLang="zh-CN" sz="2000" b="1" kern="0" dirty="0" smtClean="0">
              <a:solidFill>
                <a:srgbClr val="253410"/>
              </a:solidFill>
              <a:latin typeface="楷体_GB2312" pitchFamily="49" charset="-122"/>
              <a:ea typeface="楷体_GB2312" pitchFamily="49" charset="-122"/>
            </a:endParaRPr>
          </a:p>
          <a:p>
            <a:pPr marL="742950" marR="0" lvl="1" indent="-285750" algn="l" defTabSz="914400" rtl="0" eaLnBrk="1" fontAlgn="base" latinLnBrk="0" hangingPunct="1">
              <a:lnSpc>
                <a:spcPct val="150000"/>
              </a:lnSpc>
              <a:spcBef>
                <a:spcPct val="20000"/>
              </a:spcBef>
              <a:spcAft>
                <a:spcPct val="0"/>
              </a:spcAft>
              <a:buClr>
                <a:srgbClr val="CC3300"/>
              </a:buClr>
              <a:buSzPct val="105000"/>
              <a:buFont typeface="Wingdings" pitchFamily="2" charset="2"/>
              <a:buChar char="l"/>
              <a:tabLst/>
              <a:defRPr/>
            </a:pPr>
            <a:r>
              <a:rPr lang="zh-CN" altLang="en-US" sz="2000" b="1" kern="0" noProof="0" dirty="0" smtClean="0">
                <a:solidFill>
                  <a:srgbClr val="253410"/>
                </a:solidFill>
                <a:latin typeface="楷体_GB2312" pitchFamily="49" charset="-122"/>
                <a:ea typeface="楷体_GB2312" pitchFamily="49" charset="-122"/>
              </a:rPr>
              <a:t>期权交易时，一般采用期权正以高波动率水平交易或者低波动率水平交易来描述价格的</a:t>
            </a:r>
            <a:r>
              <a:rPr lang="zh-CN" altLang="en-US" sz="2000" b="1" kern="0" dirty="0" smtClean="0">
                <a:solidFill>
                  <a:srgbClr val="253410"/>
                </a:solidFill>
                <a:latin typeface="楷体_GB2312" pitchFamily="49" charset="-122"/>
                <a:ea typeface="楷体_GB2312" pitchFamily="49" charset="-122"/>
              </a:rPr>
              <a:t>情况</a:t>
            </a:r>
            <a:r>
              <a:rPr lang="zh-CN" altLang="en-US" sz="2000" b="1" kern="0" noProof="0" dirty="0" smtClean="0">
                <a:solidFill>
                  <a:srgbClr val="253410"/>
                </a:solidFill>
                <a:latin typeface="楷体_GB2312" pitchFamily="49" charset="-122"/>
                <a:ea typeface="楷体_GB2312" pitchFamily="49" charset="-122"/>
              </a:rPr>
              <a:t>。</a:t>
            </a:r>
            <a:endParaRPr kumimoji="0" lang="en-US" altLang="zh-CN" sz="2000" b="1" i="0" u="none" strike="noStrike" kern="0" cap="none" spc="0" normalizeH="0" baseline="0" noProof="0" dirty="0" smtClean="0">
              <a:ln>
                <a:noFill/>
              </a:ln>
              <a:solidFill>
                <a:srgbClr val="253410"/>
              </a:solidFill>
              <a:effectLst/>
              <a:uLnTx/>
              <a:uFillTx/>
              <a:latin typeface="楷体_GB2312" pitchFamily="49" charset="-122"/>
              <a:ea typeface="楷体_GB2312" pitchFamily="49" charset="-122"/>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zh-CN" altLang="en-US" sz="2400" b="0" i="0" u="none" strike="noStrike" kern="0" cap="none" spc="0" normalizeH="0" baseline="0" noProof="0" dirty="0" smtClean="0">
              <a:ln>
                <a:noFill/>
              </a:ln>
              <a:solidFill>
                <a:srgbClr val="253410"/>
              </a:solidFill>
              <a:effectLst/>
              <a:uLnTx/>
              <a:uFillTx/>
              <a:latin typeface="+mn-lt"/>
              <a:ea typeface="楷体_GB2312" pitchFamily="49" charset="-122"/>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希腊字母</a:t>
            </a:r>
            <a:endParaRPr lang="en-US" altLang="zh-CN" dirty="0" smtClean="0">
              <a:latin typeface="楷体_GB2312" pitchFamily="49" charset="-122"/>
              <a:ea typeface="楷体_GB2312" pitchFamily="49" charset="-122"/>
            </a:endParaRPr>
          </a:p>
        </p:txBody>
      </p:sp>
      <p:sp>
        <p:nvSpPr>
          <p:cNvPr id="5" name="Rectangle 2"/>
          <p:cNvSpPr>
            <a:spLocks noChangeArrowheads="1"/>
          </p:cNvSpPr>
          <p:nvPr/>
        </p:nvSpPr>
        <p:spPr bwMode="auto">
          <a:xfrm>
            <a:off x="755576" y="1124744"/>
            <a:ext cx="7773987" cy="5181600"/>
          </a:xfrm>
          <a:prstGeom prst="rect">
            <a:avLst/>
          </a:prstGeom>
          <a:noFill/>
          <a:ln w="9525">
            <a:noFill/>
            <a:miter lim="800000"/>
            <a:headEnd/>
            <a:tailEnd/>
          </a:ln>
        </p:spPr>
        <p:txBody>
          <a:bodyPr/>
          <a:lstStyle/>
          <a:p>
            <a:pPr marL="342900" lvl="1" indent="-342900" algn="l">
              <a:lnSpc>
                <a:spcPct val="150000"/>
              </a:lnSpc>
              <a:spcBef>
                <a:spcPct val="20000"/>
              </a:spcBef>
              <a:buClr>
                <a:srgbClr val="CC3300"/>
              </a:buClr>
              <a:buSzPct val="105000"/>
              <a:buFont typeface="Wingdings" pitchFamily="2" charset="2"/>
              <a:buChar char="l"/>
            </a:pPr>
            <a:r>
              <a:rPr lang="en-US" altLang="zh-CN" sz="2400" b="1" dirty="0">
                <a:latin typeface="楷体_GB2312" pitchFamily="49" charset="-122"/>
                <a:ea typeface="楷体_GB2312" pitchFamily="49" charset="-122"/>
              </a:rPr>
              <a:t>Delta(</a:t>
            </a:r>
            <a:r>
              <a:rPr lang="en-US" altLang="zh-CN" sz="2400" b="1" dirty="0">
                <a:latin typeface="楷体_GB2312" pitchFamily="49" charset="-122"/>
                <a:ea typeface="楷体_GB2312" pitchFamily="49" charset="-122"/>
                <a:sym typeface="Symbol" pitchFamily="18" charset="2"/>
              </a:rPr>
              <a:t></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衡量期权价格对标的资产价格变动的敏感度，等于期权价格变化与标的资产价格变化的比率。</a:t>
            </a:r>
            <a:endParaRPr lang="en-US" altLang="zh-CN" sz="2400" b="1" dirty="0">
              <a:latin typeface="楷体_GB2312" pitchFamily="49" charset="-122"/>
              <a:ea typeface="楷体_GB2312" pitchFamily="49" charset="-122"/>
            </a:endParaRPr>
          </a:p>
          <a:p>
            <a:pPr marL="342900" lvl="1" indent="-342900" algn="l">
              <a:lnSpc>
                <a:spcPct val="150000"/>
              </a:lnSpc>
              <a:spcBef>
                <a:spcPct val="20000"/>
              </a:spcBef>
              <a:buClr>
                <a:srgbClr val="CC3300"/>
              </a:buClr>
              <a:buSzPct val="105000"/>
              <a:buFont typeface="Wingdings" pitchFamily="2" charset="2"/>
              <a:buChar char="l"/>
            </a:pPr>
            <a:r>
              <a:rPr lang="en-US" altLang="zh-CN" sz="2400" b="1" dirty="0">
                <a:latin typeface="楷体_GB2312" pitchFamily="49" charset="-122"/>
                <a:ea typeface="楷体_GB2312" pitchFamily="49" charset="-122"/>
              </a:rPr>
              <a:t>Theta(</a:t>
            </a:r>
            <a:r>
              <a:rPr lang="en-US" altLang="zh-CN" sz="2400" b="1" dirty="0">
                <a:latin typeface="楷体_GB2312" pitchFamily="49" charset="-122"/>
                <a:ea typeface="楷体_GB2312" pitchFamily="49" charset="-122"/>
                <a:sym typeface="Symbol" pitchFamily="18" charset="2"/>
              </a:rPr>
              <a:t></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用于衡量期权价格对时间变化的敏感度，是在其他条件不变情况下期权价格变化与时间变化的比率。</a:t>
            </a:r>
            <a:endParaRPr lang="en-US" altLang="zh-CN" sz="2400" b="1" dirty="0">
              <a:latin typeface="楷体_GB2312" pitchFamily="49" charset="-122"/>
              <a:ea typeface="楷体_GB2312" pitchFamily="49" charset="-122"/>
            </a:endParaRPr>
          </a:p>
          <a:p>
            <a:pPr marL="342900" lvl="1" indent="-342900" algn="l">
              <a:lnSpc>
                <a:spcPct val="150000"/>
              </a:lnSpc>
              <a:spcBef>
                <a:spcPct val="20000"/>
              </a:spcBef>
              <a:buClr>
                <a:srgbClr val="CC3300"/>
              </a:buClr>
              <a:buSzPct val="105000"/>
              <a:buFont typeface="Wingdings" pitchFamily="2" charset="2"/>
              <a:buChar char="l"/>
            </a:pPr>
            <a:r>
              <a:rPr lang="en-US" altLang="zh-CN" sz="2400" b="1" dirty="0">
                <a:latin typeface="楷体_GB2312" pitchFamily="49" charset="-122"/>
                <a:ea typeface="楷体_GB2312" pitchFamily="49" charset="-122"/>
              </a:rPr>
              <a:t>Gamma(</a:t>
            </a:r>
            <a:r>
              <a:rPr lang="en-US" altLang="zh-CN" sz="2400" b="1" dirty="0">
                <a:latin typeface="楷体_GB2312" pitchFamily="49" charset="-122"/>
                <a:ea typeface="楷体_GB2312" pitchFamily="49" charset="-122"/>
                <a:sym typeface="Symbol" pitchFamily="18" charset="2"/>
              </a:rPr>
              <a:t></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：是一个与</a:t>
            </a:r>
            <a:r>
              <a:rPr lang="en-US" altLang="zh-CN" sz="2400" b="1" dirty="0">
                <a:latin typeface="楷体_GB2312" pitchFamily="49" charset="-122"/>
                <a:ea typeface="楷体_GB2312" pitchFamily="49" charset="-122"/>
                <a:sym typeface="Symbol" pitchFamily="18" charset="2"/>
              </a:rPr>
              <a:t></a:t>
            </a:r>
            <a:r>
              <a:rPr lang="zh-CN" altLang="en-US" sz="2400" b="1" dirty="0">
                <a:latin typeface="楷体_GB2312" pitchFamily="49" charset="-122"/>
                <a:ea typeface="楷体_GB2312" pitchFamily="49" charset="-122"/>
                <a:sym typeface="Symbol" pitchFamily="18" charset="2"/>
              </a:rPr>
              <a:t>联系密切的敏感性指标，可以认为是</a:t>
            </a:r>
            <a:r>
              <a:rPr lang="en-US" altLang="zh-CN" sz="2400" b="1" dirty="0">
                <a:latin typeface="楷体_GB2312" pitchFamily="49" charset="-122"/>
                <a:ea typeface="楷体_GB2312" pitchFamily="49" charset="-122"/>
                <a:sym typeface="Symbol" pitchFamily="18" charset="2"/>
              </a:rPr>
              <a:t></a:t>
            </a:r>
            <a:r>
              <a:rPr lang="zh-CN" altLang="en-US" sz="2400" b="1" dirty="0">
                <a:latin typeface="楷体_GB2312" pitchFamily="49" charset="-122"/>
                <a:ea typeface="楷体_GB2312" pitchFamily="49" charset="-122"/>
                <a:sym typeface="Symbol" pitchFamily="18" charset="2"/>
              </a:rPr>
              <a:t>的敏感性指标，它用于衡量该证券的</a:t>
            </a:r>
            <a:r>
              <a:rPr lang="en-US" altLang="zh-CN" sz="2400" b="1" dirty="0">
                <a:latin typeface="楷体_GB2312" pitchFamily="49" charset="-122"/>
                <a:ea typeface="楷体_GB2312" pitchFamily="49" charset="-122"/>
                <a:sym typeface="Symbol" pitchFamily="18" charset="2"/>
              </a:rPr>
              <a:t></a:t>
            </a:r>
            <a:r>
              <a:rPr lang="zh-CN" altLang="en-US" sz="2400" b="1" dirty="0">
                <a:latin typeface="楷体_GB2312" pitchFamily="49" charset="-122"/>
                <a:ea typeface="楷体_GB2312" pitchFamily="49" charset="-122"/>
                <a:sym typeface="Symbol" pitchFamily="18" charset="2"/>
              </a:rPr>
              <a:t>值对标的资产价格变化的敏感度。</a:t>
            </a:r>
            <a:endParaRPr lang="en-US" altLang="zh-CN" sz="2400" b="1"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期权是一种权利</a:t>
            </a:r>
            <a:endParaRPr lang="en-US" altLang="zh-CN" dirty="0" smtClean="0">
              <a:latin typeface="楷体_GB2312" pitchFamily="49" charset="-122"/>
              <a:ea typeface="楷体_GB2312" pitchFamily="49" charset="-122"/>
            </a:endParaRPr>
          </a:p>
        </p:txBody>
      </p:sp>
      <p:sp>
        <p:nvSpPr>
          <p:cNvPr id="14338" name="Rectangle 3"/>
          <p:cNvSpPr>
            <a:spLocks noGrp="1" noChangeArrowheads="1"/>
          </p:cNvSpPr>
          <p:nvPr>
            <p:ph type="body" idx="1"/>
          </p:nvPr>
        </p:nvSpPr>
        <p:spPr>
          <a:xfrm>
            <a:off x="827584" y="1412776"/>
            <a:ext cx="7416824" cy="4525963"/>
          </a:xfrm>
        </p:spPr>
        <p:txBody>
          <a:bodyPr/>
          <a:lstStyle/>
          <a:p>
            <a:pPr marL="0" lvl="1" indent="0">
              <a:lnSpc>
                <a:spcPct val="150000"/>
              </a:lnSpc>
              <a:buClr>
                <a:srgbClr val="CC3300"/>
              </a:buClr>
              <a:buSzPct val="105000"/>
              <a:buFont typeface="Wingdings" pitchFamily="2" charset="2"/>
              <a:buChar char="l"/>
              <a:defRPr/>
            </a:pPr>
            <a:r>
              <a:rPr lang="zh-CN" altLang="en-US" sz="2400" b="1" dirty="0" smtClean="0">
                <a:latin typeface="楷体_GB2312" pitchFamily="49" charset="-122"/>
                <a:ea typeface="楷体_GB2312" pitchFamily="49" charset="-122"/>
              </a:rPr>
              <a:t>期权：赋予其购买者在规定期限内按双方约定的价格（执行价格）购买或者出售一定数量某种资产（标的资产</a:t>
            </a:r>
            <a:r>
              <a:rPr lang="zh-CN" altLang="en-US" sz="2400" b="1" dirty="0" smtClean="0">
                <a:latin typeface="楷体_GB2312" pitchFamily="49" charset="-122"/>
                <a:ea typeface="楷体_GB2312" pitchFamily="49" charset="-122"/>
              </a:rPr>
              <a:t>）权利</a:t>
            </a:r>
            <a:r>
              <a:rPr lang="zh-CN" altLang="en-US" sz="2400" b="1" dirty="0" smtClean="0">
                <a:latin typeface="楷体_GB2312" pitchFamily="49" charset="-122"/>
                <a:ea typeface="楷体_GB2312" pitchFamily="49" charset="-122"/>
              </a:rPr>
              <a:t>的合约。</a:t>
            </a:r>
            <a:endParaRPr lang="en-US" altLang="zh-CN" sz="2400" b="1" dirty="0" smtClean="0">
              <a:latin typeface="楷体_GB2312" pitchFamily="49" charset="-122"/>
              <a:ea typeface="楷体_GB2312" pitchFamily="49" charset="-122"/>
            </a:endParaRPr>
          </a:p>
          <a:p>
            <a:pPr marL="0" lvl="1" indent="0">
              <a:lnSpc>
                <a:spcPct val="150000"/>
              </a:lnSpc>
              <a:buClr>
                <a:srgbClr val="CC3300"/>
              </a:buClr>
              <a:buSzPct val="105000"/>
              <a:buFont typeface="Wingdings" pitchFamily="2" charset="2"/>
              <a:buChar char="l"/>
              <a:defRPr/>
            </a:pPr>
            <a:r>
              <a:rPr lang="zh-CN" altLang="en-US" sz="2400" b="1" dirty="0" smtClean="0">
                <a:latin typeface="楷体_GB2312" pitchFamily="49" charset="-122"/>
                <a:ea typeface="楷体_GB2312" pitchFamily="49" charset="-122"/>
              </a:rPr>
              <a:t>期权将权利和义务分开，多方只有权利无义务，空方只有义务无权利。</a:t>
            </a:r>
            <a:endParaRPr lang="en-US" altLang="zh-CN" sz="2400" b="1" dirty="0" smtClean="0">
              <a:latin typeface="楷体_GB2312" pitchFamily="49" charset="-122"/>
              <a:ea typeface="楷体_GB2312" pitchFamily="49" charset="-122"/>
            </a:endParaRPr>
          </a:p>
          <a:p>
            <a:pPr marL="0" lvl="1" indent="0">
              <a:lnSpc>
                <a:spcPct val="150000"/>
              </a:lnSpc>
              <a:buClr>
                <a:srgbClr val="CC3300"/>
              </a:buClr>
              <a:buSzPct val="105000"/>
              <a:buFont typeface="Wingdings" pitchFamily="2" charset="2"/>
              <a:buChar char="l"/>
              <a:defRPr/>
            </a:pPr>
            <a:r>
              <a:rPr lang="zh-CN" altLang="en-US" sz="2400" b="1" dirty="0" smtClean="0">
                <a:latin typeface="楷体_GB2312" pitchFamily="49" charset="-122"/>
                <a:ea typeface="楷体_GB2312" pitchFamily="49" charset="-122"/>
              </a:rPr>
              <a:t>无论市场如何变化，权利始终有价值，期权未到期之前，期权价格始终大于</a:t>
            </a:r>
            <a:r>
              <a:rPr lang="en-US" altLang="zh-CN" sz="2400" b="1" dirty="0" smtClean="0">
                <a:latin typeface="楷体_GB2312" pitchFamily="49" charset="-122"/>
                <a:ea typeface="楷体_GB2312" pitchFamily="49" charset="-122"/>
              </a:rPr>
              <a:t>0</a:t>
            </a:r>
            <a:r>
              <a:rPr lang="zh-CN" altLang="en-US" sz="2400" b="1" dirty="0" smtClean="0">
                <a:latin typeface="楷体_GB2312" pitchFamily="49" charset="-122"/>
                <a:ea typeface="楷体_GB2312" pitchFamily="49" charset="-122"/>
              </a:rPr>
              <a:t>。</a:t>
            </a:r>
            <a:endParaRPr lang="en-US" altLang="zh-CN" sz="2400" b="1"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希腊字母</a:t>
            </a:r>
            <a:endParaRPr lang="en-US" altLang="zh-CN" dirty="0" smtClean="0">
              <a:latin typeface="楷体_GB2312" pitchFamily="49" charset="-122"/>
              <a:ea typeface="楷体_GB2312" pitchFamily="49" charset="-122"/>
            </a:endParaRPr>
          </a:p>
        </p:txBody>
      </p:sp>
      <p:sp>
        <p:nvSpPr>
          <p:cNvPr id="5" name="Rectangle 2"/>
          <p:cNvSpPr>
            <a:spLocks noChangeArrowheads="1"/>
          </p:cNvSpPr>
          <p:nvPr/>
        </p:nvSpPr>
        <p:spPr bwMode="auto">
          <a:xfrm>
            <a:off x="684213" y="1124744"/>
            <a:ext cx="7773987" cy="5047456"/>
          </a:xfrm>
          <a:prstGeom prst="rect">
            <a:avLst/>
          </a:prstGeom>
          <a:noFill/>
          <a:ln w="9525">
            <a:noFill/>
            <a:miter lim="800000"/>
            <a:headEnd/>
            <a:tailEnd/>
          </a:ln>
        </p:spPr>
        <p:txBody>
          <a:bodyPr/>
          <a:lstStyle/>
          <a:p>
            <a:pPr marL="342900" lvl="1" indent="-342900" algn="l">
              <a:lnSpc>
                <a:spcPct val="150000"/>
              </a:lnSpc>
              <a:spcBef>
                <a:spcPct val="20000"/>
              </a:spcBef>
              <a:buClr>
                <a:srgbClr val="CC3300"/>
              </a:buClr>
              <a:buSzPct val="105000"/>
              <a:buFont typeface="Wingdings" pitchFamily="2" charset="2"/>
              <a:buChar char="l"/>
            </a:pPr>
            <a:r>
              <a:rPr lang="en-US" altLang="zh-CN" sz="2400" b="1" dirty="0">
                <a:latin typeface="楷体_GB2312" pitchFamily="49" charset="-122"/>
                <a:ea typeface="楷体_GB2312" pitchFamily="49" charset="-122"/>
              </a:rPr>
              <a:t>Vega(</a:t>
            </a:r>
            <a:r>
              <a:rPr lang="en-US" altLang="zh-CN" sz="2400" b="1" i="1" dirty="0">
                <a:latin typeface="楷体_GB2312" pitchFamily="49" charset="-122"/>
                <a:ea typeface="楷体_GB2312" pitchFamily="49" charset="-122"/>
                <a:sym typeface="Symbol" pitchFamily="18" charset="2"/>
              </a:rPr>
              <a:t>V</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用于衡量期权价值对标的资产价格波动率的敏感度，他等于期权价格对标的资产价格波动率</a:t>
            </a:r>
            <a:r>
              <a:rPr lang="zh-CN" altLang="en-US" sz="2400" b="1" dirty="0">
                <a:latin typeface="楷体_GB2312" pitchFamily="49" charset="-122"/>
                <a:ea typeface="楷体_GB2312" pitchFamily="49" charset="-122"/>
                <a:sym typeface="Symbol" pitchFamily="18" charset="2"/>
              </a:rPr>
              <a:t></a:t>
            </a:r>
            <a:r>
              <a:rPr lang="zh-CN" altLang="en-US" sz="2400" b="1" dirty="0">
                <a:latin typeface="楷体_GB2312" pitchFamily="49" charset="-122"/>
                <a:ea typeface="楷体_GB2312" pitchFamily="49" charset="-122"/>
              </a:rPr>
              <a:t>的偏导数。</a:t>
            </a:r>
            <a:endParaRPr lang="en-US" altLang="zh-CN" sz="2400" b="1" dirty="0">
              <a:latin typeface="楷体_GB2312" pitchFamily="49" charset="-122"/>
              <a:ea typeface="楷体_GB2312" pitchFamily="49" charset="-122"/>
            </a:endParaRPr>
          </a:p>
          <a:p>
            <a:pPr marL="342900" lvl="1" indent="-342900" algn="l">
              <a:lnSpc>
                <a:spcPct val="150000"/>
              </a:lnSpc>
              <a:spcBef>
                <a:spcPct val="20000"/>
              </a:spcBef>
              <a:buClr>
                <a:srgbClr val="CC3300"/>
              </a:buClr>
              <a:buSzPct val="105000"/>
              <a:buFont typeface="Wingdings" pitchFamily="2" charset="2"/>
              <a:buChar char="l"/>
            </a:pPr>
            <a:r>
              <a:rPr lang="en-US" altLang="zh-CN" sz="2400" b="1" dirty="0">
                <a:latin typeface="楷体_GB2312" pitchFamily="49" charset="-122"/>
                <a:ea typeface="楷体_GB2312" pitchFamily="49" charset="-122"/>
              </a:rPr>
              <a:t>Rho,</a:t>
            </a:r>
            <a:r>
              <a:rPr lang="zh-CN" altLang="en-US" sz="2400" b="1" dirty="0">
                <a:latin typeface="楷体_GB2312" pitchFamily="49" charset="-122"/>
                <a:ea typeface="楷体_GB2312" pitchFamily="49" charset="-122"/>
              </a:rPr>
              <a:t>用于衡量期权价格对利率的敏感度，它等于期权价格对利率的偏导数。</a:t>
            </a:r>
            <a:endParaRPr lang="en-US" altLang="zh-CN" sz="2400" b="1"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386" name="Rectangle 4"/>
          <p:cNvSpPr>
            <a:spLocks noGrp="1" noChangeArrowheads="1"/>
          </p:cNvSpPr>
          <p:nvPr>
            <p:ph type="ctrTitle"/>
          </p:nvPr>
        </p:nvSpPr>
        <p:spPr>
          <a:xfrm>
            <a:off x="971600" y="3356992"/>
            <a:ext cx="7010400" cy="762000"/>
          </a:xfrm>
        </p:spPr>
        <p:txBody>
          <a:bodyPr/>
          <a:lstStyle/>
          <a:p>
            <a:pPr algn="ctr"/>
            <a:r>
              <a:rPr lang="en-US" altLang="zh-CN" dirty="0" smtClean="0">
                <a:ea typeface="宋体" charset="-122"/>
              </a:rPr>
              <a:t>Thank You!</a:t>
            </a:r>
          </a:p>
        </p:txBody>
      </p:sp>
      <p:pic>
        <p:nvPicPr>
          <p:cNvPr id="16387" name="Picture 6" descr="pocket_watch_hg_clr"/>
          <p:cNvPicPr>
            <a:picLocks noChangeAspect="1" noChangeArrowheads="1" noCrop="1"/>
          </p:cNvPicPr>
          <p:nvPr/>
        </p:nvPicPr>
        <p:blipFill>
          <a:blip r:embed="rId3" cstate="print"/>
          <a:srcRect/>
          <a:stretch>
            <a:fillRect/>
          </a:stretch>
        </p:blipFill>
        <p:spPr bwMode="auto">
          <a:xfrm>
            <a:off x="6805613" y="2590800"/>
            <a:ext cx="2338387"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期权交易</a:t>
            </a:r>
            <a:endParaRPr lang="en-US" altLang="zh-CN" dirty="0" smtClean="0">
              <a:latin typeface="楷体_GB2312" pitchFamily="49" charset="-122"/>
              <a:ea typeface="楷体_GB2312" pitchFamily="49" charset="-122"/>
            </a:endParaRPr>
          </a:p>
        </p:txBody>
      </p:sp>
      <p:sp>
        <p:nvSpPr>
          <p:cNvPr id="14338" name="Rectangle 3"/>
          <p:cNvSpPr>
            <a:spLocks noGrp="1" noChangeArrowheads="1"/>
          </p:cNvSpPr>
          <p:nvPr>
            <p:ph type="body" idx="1"/>
          </p:nvPr>
        </p:nvSpPr>
        <p:spPr>
          <a:xfrm>
            <a:off x="683568" y="1052736"/>
            <a:ext cx="8208912" cy="5256584"/>
          </a:xfrm>
        </p:spPr>
        <p:txBody>
          <a:bodyPr/>
          <a:lstStyle/>
          <a:p>
            <a:pPr>
              <a:lnSpc>
                <a:spcPct val="150000"/>
              </a:lnSpc>
              <a:buClr>
                <a:srgbClr val="CC3300"/>
              </a:buClr>
              <a:buSzPct val="105000"/>
              <a:buFont typeface="Wingdings" pitchFamily="2" charset="2"/>
              <a:buChar char="l"/>
              <a:defRPr/>
            </a:pPr>
            <a:r>
              <a:rPr lang="zh-CN" altLang="en-US" sz="2800" b="1" dirty="0" smtClean="0">
                <a:latin typeface="楷体_GB2312" pitchFamily="49" charset="-122"/>
                <a:ea typeface="楷体_GB2312" pitchFamily="49" charset="-122"/>
              </a:rPr>
              <a:t>期权交易关注的是期权费</a:t>
            </a:r>
          </a:p>
          <a:p>
            <a:pPr lvl="1">
              <a:lnSpc>
                <a:spcPct val="150000"/>
              </a:lnSpc>
              <a:buClr>
                <a:srgbClr val="CC3300"/>
              </a:buClr>
              <a:buSzPct val="105000"/>
              <a:buFont typeface="Wingdings" pitchFamily="2" charset="2"/>
              <a:buChar char="l"/>
              <a:defRPr/>
            </a:pPr>
            <a:r>
              <a:rPr lang="zh-CN" altLang="en-US" sz="2400" b="1" dirty="0" smtClean="0">
                <a:latin typeface="楷体_GB2312" pitchFamily="49" charset="-122"/>
                <a:ea typeface="楷体_GB2312" pitchFamily="49" charset="-122"/>
              </a:rPr>
              <a:t>投资者交易股票、期货，关注的是股票或者期货的价格</a:t>
            </a:r>
            <a:endParaRPr lang="en-US" altLang="zh-CN" sz="2400" b="1" dirty="0" smtClean="0">
              <a:latin typeface="楷体_GB2312" pitchFamily="49" charset="-122"/>
              <a:ea typeface="楷体_GB2312" pitchFamily="49" charset="-122"/>
            </a:endParaRPr>
          </a:p>
          <a:p>
            <a:pPr lvl="1">
              <a:lnSpc>
                <a:spcPct val="150000"/>
              </a:lnSpc>
              <a:buClr>
                <a:srgbClr val="CC3300"/>
              </a:buClr>
              <a:buSzPct val="105000"/>
              <a:buFont typeface="Wingdings" pitchFamily="2" charset="2"/>
              <a:buChar char="l"/>
              <a:defRPr/>
            </a:pPr>
            <a:r>
              <a:rPr lang="zh-CN" altLang="en-US" sz="2400" b="1" dirty="0" smtClean="0">
                <a:latin typeface="楷体_GB2312" pitchFamily="49" charset="-122"/>
                <a:ea typeface="楷体_GB2312" pitchFamily="49" charset="-122"/>
              </a:rPr>
              <a:t>交易期权，投资者关注的是期权费的涨跌，期权费的涨跌与标的资产价格的涨跌密切相关但有区别。</a:t>
            </a:r>
            <a:endParaRPr lang="en-US" altLang="zh-CN" sz="2400" b="1" dirty="0" smtClean="0">
              <a:latin typeface="楷体_GB2312" pitchFamily="49" charset="-122"/>
              <a:ea typeface="楷体_GB2312" pitchFamily="49" charset="-122"/>
            </a:endParaRPr>
          </a:p>
          <a:p>
            <a:pPr marL="342900" lvl="1" indent="-342900">
              <a:lnSpc>
                <a:spcPct val="150000"/>
              </a:lnSpc>
              <a:buClr>
                <a:srgbClr val="CC3300"/>
              </a:buClr>
              <a:buSzPct val="105000"/>
              <a:buFont typeface="Wingdings" pitchFamily="2" charset="2"/>
              <a:buChar char="l"/>
              <a:defRPr/>
            </a:pPr>
            <a:r>
              <a:rPr lang="zh-CN" altLang="en-US" sz="2800" b="1" dirty="0" smtClean="0">
                <a:latin typeface="楷体_GB2312" pitchFamily="49" charset="-122"/>
                <a:ea typeface="楷体_GB2312" pitchFamily="49" charset="-122"/>
              </a:rPr>
              <a:t>期权价格</a:t>
            </a:r>
            <a:endParaRPr lang="en-US" altLang="zh-CN" sz="2800" b="1" dirty="0" smtClean="0">
              <a:latin typeface="楷体_GB2312" pitchFamily="49" charset="-122"/>
              <a:ea typeface="楷体_GB2312" pitchFamily="49" charset="-122"/>
            </a:endParaRPr>
          </a:p>
          <a:p>
            <a:pPr lvl="1">
              <a:lnSpc>
                <a:spcPct val="150000"/>
              </a:lnSpc>
              <a:buClr>
                <a:srgbClr val="CC3300"/>
              </a:buClr>
              <a:buSzPct val="105000"/>
              <a:buFont typeface="Wingdings" pitchFamily="2" charset="2"/>
              <a:buChar char="l"/>
              <a:defRPr/>
            </a:pPr>
            <a:r>
              <a:rPr lang="zh-CN" altLang="en-US" sz="2400" b="1" dirty="0" smtClean="0">
                <a:latin typeface="楷体_GB2312" pitchFamily="49" charset="-122"/>
                <a:ea typeface="楷体_GB2312" pitchFamily="49" charset="-122"/>
              </a:rPr>
              <a:t>内涵价值（这与标的资产价格密切相关）</a:t>
            </a:r>
            <a:endParaRPr lang="en-US" altLang="zh-CN" sz="2400" b="1" dirty="0" smtClean="0">
              <a:latin typeface="楷体_GB2312" pitchFamily="49" charset="-122"/>
              <a:ea typeface="楷体_GB2312" pitchFamily="49" charset="-122"/>
            </a:endParaRPr>
          </a:p>
          <a:p>
            <a:pPr lvl="1">
              <a:lnSpc>
                <a:spcPct val="150000"/>
              </a:lnSpc>
              <a:buClr>
                <a:srgbClr val="CC3300"/>
              </a:buClr>
              <a:buSzPct val="105000"/>
              <a:buFont typeface="Wingdings" pitchFamily="2" charset="2"/>
              <a:buChar char="l"/>
              <a:defRPr/>
            </a:pPr>
            <a:r>
              <a:rPr lang="zh-CN" altLang="en-US" sz="2400" b="1" dirty="0" smtClean="0">
                <a:latin typeface="楷体_GB2312" pitchFamily="49" charset="-122"/>
                <a:ea typeface="楷体_GB2312" pitchFamily="49" charset="-122"/>
              </a:rPr>
              <a:t>时间价值（波动为期权持有者带来收益可能性的价值）</a:t>
            </a:r>
            <a:endParaRPr lang="en-US" altLang="zh-CN" sz="2400" b="1"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期权价格</a:t>
            </a:r>
            <a:endParaRPr lang="en-US" altLang="zh-CN" dirty="0" smtClean="0">
              <a:latin typeface="楷体_GB2312" pitchFamily="49" charset="-122"/>
              <a:ea typeface="楷体_GB2312" pitchFamily="49" charset="-122"/>
            </a:endParaRPr>
          </a:p>
        </p:txBody>
      </p:sp>
      <p:pic>
        <p:nvPicPr>
          <p:cNvPr id="1027" name="Picture 3"/>
          <p:cNvPicPr>
            <a:picLocks noChangeAspect="1" noChangeArrowheads="1"/>
          </p:cNvPicPr>
          <p:nvPr/>
        </p:nvPicPr>
        <p:blipFill>
          <a:blip r:embed="rId2" cstate="print"/>
          <a:srcRect/>
          <a:stretch>
            <a:fillRect/>
          </a:stretch>
        </p:blipFill>
        <p:spPr bwMode="auto">
          <a:xfrm>
            <a:off x="827584" y="1124744"/>
            <a:ext cx="7786936" cy="518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期权交易</a:t>
            </a:r>
            <a:endParaRPr lang="en-US" altLang="zh-CN" dirty="0" smtClean="0">
              <a:latin typeface="楷体_GB2312" pitchFamily="49" charset="-122"/>
              <a:ea typeface="楷体_GB2312" pitchFamily="49" charset="-122"/>
            </a:endParaRPr>
          </a:p>
        </p:txBody>
      </p:sp>
      <p:sp>
        <p:nvSpPr>
          <p:cNvPr id="4" name="TextBox 10"/>
          <p:cNvSpPr txBox="1">
            <a:spLocks noChangeArrowheads="1"/>
          </p:cNvSpPr>
          <p:nvPr/>
        </p:nvSpPr>
        <p:spPr bwMode="auto">
          <a:xfrm>
            <a:off x="467544" y="1412776"/>
            <a:ext cx="8136904" cy="2456057"/>
          </a:xfrm>
          <a:prstGeom prst="rect">
            <a:avLst/>
          </a:prstGeom>
          <a:noFill/>
          <a:ln w="9525">
            <a:noFill/>
            <a:miter lim="800000"/>
            <a:headEnd/>
            <a:tailEnd/>
          </a:ln>
        </p:spPr>
        <p:txBody>
          <a:bodyPr wrap="square">
            <a:spAutoFit/>
          </a:bodyPr>
          <a:lstStyle/>
          <a:p>
            <a:pPr marL="742950" lvl="1" indent="-285750" algn="l">
              <a:lnSpc>
                <a:spcPct val="150000"/>
              </a:lnSpc>
              <a:spcBef>
                <a:spcPct val="20000"/>
              </a:spcBef>
              <a:buClr>
                <a:srgbClr val="CC3300"/>
              </a:buClr>
              <a:buSzPct val="105000"/>
              <a:buFont typeface="Wingdings" pitchFamily="2" charset="2"/>
              <a:buChar char="l"/>
            </a:pPr>
            <a:r>
              <a:rPr lang="en-US" altLang="zh-CN" sz="2400" b="1" dirty="0">
                <a:latin typeface="楷体_GB2312" pitchFamily="49" charset="-122"/>
                <a:ea typeface="楷体_GB2312" pitchFamily="49" charset="-122"/>
              </a:rPr>
              <a:t>HS300</a:t>
            </a:r>
            <a:r>
              <a:rPr lang="zh-CN" altLang="en-US" sz="2400" b="1" dirty="0" smtClean="0">
                <a:latin typeface="楷体_GB2312" pitchFamily="49" charset="-122"/>
                <a:ea typeface="楷体_GB2312" pitchFamily="49" charset="-122"/>
              </a:rPr>
              <a:t>指数价格：</a:t>
            </a:r>
            <a:r>
              <a:rPr lang="en-US" altLang="zh-CN" sz="2400" b="1" dirty="0" smtClean="0">
                <a:latin typeface="楷体_GB2312" pitchFamily="49" charset="-122"/>
                <a:ea typeface="楷体_GB2312" pitchFamily="49" charset="-122"/>
              </a:rPr>
              <a:t>2120.39</a:t>
            </a:r>
            <a:r>
              <a:rPr lang="zh-CN" altLang="en-US" sz="2400" b="1" dirty="0" smtClean="0">
                <a:latin typeface="楷体_GB2312" pitchFamily="49" charset="-122"/>
                <a:ea typeface="楷体_GB2312" pitchFamily="49" charset="-122"/>
              </a:rPr>
              <a:t>点</a:t>
            </a:r>
            <a:endParaRPr lang="en-US" altLang="zh-CN" sz="2400" b="1" dirty="0">
              <a:latin typeface="楷体_GB2312" pitchFamily="49" charset="-122"/>
              <a:ea typeface="楷体_GB2312" pitchFamily="49" charset="-122"/>
            </a:endParaRPr>
          </a:p>
          <a:p>
            <a:pPr marL="742950" lvl="1" indent="-285750" algn="l">
              <a:lnSpc>
                <a:spcPct val="150000"/>
              </a:lnSpc>
              <a:spcBef>
                <a:spcPct val="20000"/>
              </a:spcBef>
              <a:buClr>
                <a:srgbClr val="CC3300"/>
              </a:buClr>
              <a:buSzPct val="105000"/>
              <a:buFont typeface="Wingdings" pitchFamily="2" charset="2"/>
              <a:buChar char="l"/>
            </a:pPr>
            <a:r>
              <a:rPr lang="zh-CN" altLang="en-US" sz="2400" b="1" dirty="0">
                <a:latin typeface="楷体_GB2312" pitchFamily="49" charset="-122"/>
                <a:ea typeface="楷体_GB2312" pitchFamily="49" charset="-122"/>
              </a:rPr>
              <a:t>按照</a:t>
            </a:r>
            <a:r>
              <a:rPr lang="en-US" altLang="zh-CN" sz="2400" b="1" dirty="0" smtClean="0">
                <a:latin typeface="楷体_GB2312" pitchFamily="49" charset="-122"/>
                <a:ea typeface="楷体_GB2312" pitchFamily="49" charset="-122"/>
              </a:rPr>
              <a:t>2100</a:t>
            </a:r>
            <a:r>
              <a:rPr lang="zh-CN" altLang="en-US" sz="2400" b="1" dirty="0">
                <a:latin typeface="楷体_GB2312" pitchFamily="49" charset="-122"/>
                <a:ea typeface="楷体_GB2312" pitchFamily="49" charset="-122"/>
              </a:rPr>
              <a:t>执行，能</a:t>
            </a:r>
            <a:r>
              <a:rPr lang="zh-CN" altLang="en-US" sz="2400" b="1" dirty="0" smtClean="0">
                <a:latin typeface="楷体_GB2312" pitchFamily="49" charset="-122"/>
                <a:ea typeface="楷体_GB2312" pitchFamily="49" charset="-122"/>
              </a:rPr>
              <a:t>获利</a:t>
            </a:r>
            <a:r>
              <a:rPr lang="en-US" altLang="zh-CN" sz="2400" b="1" dirty="0" smtClean="0">
                <a:latin typeface="楷体_GB2312" pitchFamily="49" charset="-122"/>
                <a:ea typeface="楷体_GB2312" pitchFamily="49" charset="-122"/>
              </a:rPr>
              <a:t>20.39</a:t>
            </a:r>
            <a:r>
              <a:rPr lang="zh-CN" altLang="en-US" sz="2400" b="1" dirty="0" smtClean="0">
                <a:latin typeface="楷体_GB2312" pitchFamily="49" charset="-122"/>
                <a:ea typeface="楷体_GB2312" pitchFamily="49" charset="-122"/>
              </a:rPr>
              <a:t>点</a:t>
            </a:r>
            <a:r>
              <a:rPr lang="zh-CN" altLang="en-US" sz="2400" b="1" dirty="0">
                <a:latin typeface="楷体_GB2312" pitchFamily="49" charset="-122"/>
                <a:ea typeface="楷体_GB2312" pitchFamily="49" charset="-122"/>
              </a:rPr>
              <a:t>，</a:t>
            </a:r>
            <a:r>
              <a:rPr lang="zh-CN" altLang="en-US" sz="2400" b="1" dirty="0" smtClean="0">
                <a:latin typeface="楷体_GB2312" pitchFamily="49" charset="-122"/>
                <a:ea typeface="楷体_GB2312" pitchFamily="49" charset="-122"/>
              </a:rPr>
              <a:t>为何此时期权价值</a:t>
            </a:r>
            <a:r>
              <a:rPr lang="en-US" altLang="zh-CN" sz="2400" b="1" dirty="0" smtClean="0">
                <a:latin typeface="楷体_GB2312" pitchFamily="49" charset="-122"/>
                <a:ea typeface="楷体_GB2312" pitchFamily="49" charset="-122"/>
              </a:rPr>
              <a:t>84.8</a:t>
            </a:r>
            <a:r>
              <a:rPr lang="zh-CN" altLang="en-US" sz="2400" b="1" dirty="0" smtClean="0">
                <a:latin typeface="楷体_GB2312" pitchFamily="49" charset="-122"/>
                <a:ea typeface="楷体_GB2312" pitchFamily="49" charset="-122"/>
              </a:rPr>
              <a:t>点</a:t>
            </a:r>
            <a:r>
              <a:rPr lang="zh-CN" altLang="en-US" sz="2400" b="1" dirty="0">
                <a:latin typeface="楷体_GB2312" pitchFamily="49" charset="-122"/>
                <a:ea typeface="楷体_GB2312" pitchFamily="49" charset="-122"/>
              </a:rPr>
              <a:t>？</a:t>
            </a:r>
            <a:endParaRPr lang="en-US" altLang="zh-CN" sz="2400" b="1" dirty="0">
              <a:latin typeface="楷体_GB2312" pitchFamily="49" charset="-122"/>
              <a:ea typeface="楷体_GB2312" pitchFamily="49" charset="-122"/>
            </a:endParaRPr>
          </a:p>
          <a:p>
            <a:pPr marL="742950" lvl="1" indent="-285750" algn="l">
              <a:lnSpc>
                <a:spcPct val="150000"/>
              </a:lnSpc>
              <a:spcBef>
                <a:spcPct val="20000"/>
              </a:spcBef>
              <a:buClr>
                <a:srgbClr val="CC3300"/>
              </a:buClr>
              <a:buSzPct val="105000"/>
              <a:buFont typeface="Wingdings" pitchFamily="2" charset="2"/>
              <a:buChar char="l"/>
            </a:pPr>
            <a:r>
              <a:rPr lang="zh-CN" altLang="en-US" sz="2400" b="1" dirty="0">
                <a:latin typeface="楷体_GB2312" pitchFamily="49" charset="-122"/>
                <a:ea typeface="楷体_GB2312" pitchFamily="49" charset="-122"/>
              </a:rPr>
              <a:t>按照</a:t>
            </a:r>
            <a:r>
              <a:rPr lang="en-US" altLang="zh-CN" sz="2400" b="1" dirty="0" smtClean="0">
                <a:latin typeface="楷体_GB2312" pitchFamily="49" charset="-122"/>
                <a:ea typeface="楷体_GB2312" pitchFamily="49" charset="-122"/>
              </a:rPr>
              <a:t>2150</a:t>
            </a:r>
            <a:r>
              <a:rPr lang="zh-CN" altLang="en-US" sz="2400" b="1" dirty="0" smtClean="0">
                <a:latin typeface="楷体_GB2312" pitchFamily="49" charset="-122"/>
                <a:ea typeface="楷体_GB2312" pitchFamily="49" charset="-122"/>
              </a:rPr>
              <a:t>执行</a:t>
            </a:r>
            <a:r>
              <a:rPr lang="zh-CN" altLang="en-US" sz="2400" b="1" dirty="0">
                <a:latin typeface="楷体_GB2312" pitchFamily="49" charset="-122"/>
                <a:ea typeface="楷体_GB2312" pitchFamily="49" charset="-122"/>
              </a:rPr>
              <a:t>，无利可图，</a:t>
            </a:r>
            <a:r>
              <a:rPr lang="zh-CN" altLang="en-US" sz="2400" b="1" dirty="0" smtClean="0">
                <a:latin typeface="楷体_GB2312" pitchFamily="49" charset="-122"/>
                <a:ea typeface="楷体_GB2312" pitchFamily="49" charset="-122"/>
              </a:rPr>
              <a:t>为何此时价值高达</a:t>
            </a:r>
            <a:r>
              <a:rPr lang="en-US" altLang="zh-CN" sz="2400" b="1" dirty="0" smtClean="0">
                <a:latin typeface="楷体_GB2312" pitchFamily="49" charset="-122"/>
                <a:ea typeface="楷体_GB2312" pitchFamily="49" charset="-122"/>
              </a:rPr>
              <a:t>65.5</a:t>
            </a:r>
            <a:r>
              <a:rPr lang="zh-CN" altLang="en-US" sz="2400" b="1" dirty="0" smtClean="0">
                <a:latin typeface="楷体_GB2312" pitchFamily="49" charset="-122"/>
                <a:ea typeface="楷体_GB2312" pitchFamily="49" charset="-122"/>
              </a:rPr>
              <a:t>点？</a:t>
            </a:r>
            <a:endParaRPr lang="zh-CN" altLang="en-US" sz="2400" b="1" dirty="0">
              <a:latin typeface="楷体_GB2312" pitchFamily="49" charset="-122"/>
              <a:ea typeface="楷体_GB2312" pitchFamily="49" charset="-122"/>
            </a:endParaRPr>
          </a:p>
        </p:txBody>
      </p:sp>
      <p:sp>
        <p:nvSpPr>
          <p:cNvPr id="6" name="TextBox 5"/>
          <p:cNvSpPr txBox="1"/>
          <p:nvPr/>
        </p:nvSpPr>
        <p:spPr>
          <a:xfrm>
            <a:off x="1979712" y="4221088"/>
            <a:ext cx="5400600" cy="584775"/>
          </a:xfrm>
          <a:prstGeom prst="rect">
            <a:avLst/>
          </a:prstGeom>
          <a:noFill/>
        </p:spPr>
        <p:txBody>
          <a:bodyPr wrap="square" rtlCol="0">
            <a:spAutoFit/>
          </a:bodyPr>
          <a:lstStyle/>
          <a:p>
            <a:pPr algn="ctr"/>
            <a:r>
              <a:rPr lang="zh-CN" altLang="en-US" sz="3200" b="1" dirty="0" smtClean="0">
                <a:solidFill>
                  <a:srgbClr val="FF0000"/>
                </a:solidFill>
              </a:rPr>
              <a:t>期权价格的时间价值！</a:t>
            </a:r>
            <a:endParaRPr lang="zh-CN" altLang="en-US" sz="32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内涵价值</a:t>
            </a:r>
            <a:endParaRPr lang="en-US" altLang="zh-CN" dirty="0" smtClean="0">
              <a:latin typeface="楷体_GB2312" pitchFamily="49" charset="-122"/>
              <a:ea typeface="楷体_GB2312" pitchFamily="49" charset="-122"/>
            </a:endParaRPr>
          </a:p>
        </p:txBody>
      </p:sp>
      <p:sp>
        <p:nvSpPr>
          <p:cNvPr id="7" name="矩形 6"/>
          <p:cNvSpPr/>
          <p:nvPr/>
        </p:nvSpPr>
        <p:spPr>
          <a:xfrm>
            <a:off x="827584" y="1196752"/>
            <a:ext cx="7992888" cy="3176254"/>
          </a:xfrm>
          <a:prstGeom prst="rect">
            <a:avLst/>
          </a:prstGeom>
        </p:spPr>
        <p:txBody>
          <a:bodyPr wrap="square">
            <a:spAutoFit/>
          </a:bodyPr>
          <a:lstStyle/>
          <a:p>
            <a:pPr marL="342900" indent="-342900">
              <a:lnSpc>
                <a:spcPct val="150000"/>
              </a:lnSpc>
              <a:spcBef>
                <a:spcPct val="20000"/>
              </a:spcBef>
              <a:buClr>
                <a:srgbClr val="CC3300"/>
              </a:buClr>
              <a:buSzPct val="105000"/>
              <a:buFont typeface="Wingdings" pitchFamily="2" charset="2"/>
              <a:buChar char="l"/>
            </a:pPr>
            <a:r>
              <a:rPr lang="zh-CN" altLang="en-US" sz="2800" b="1" dirty="0" smtClean="0">
                <a:latin typeface="楷体_GB2312" pitchFamily="49" charset="-122"/>
                <a:ea typeface="楷体_GB2312" pitchFamily="49" charset="-122"/>
              </a:rPr>
              <a:t>内涵价值（</a:t>
            </a:r>
            <a:r>
              <a:rPr lang="en-US" altLang="zh-CN" sz="2800" b="1" dirty="0" smtClean="0">
                <a:latin typeface="楷体_GB2312" pitchFamily="49" charset="-122"/>
                <a:ea typeface="楷体_GB2312" pitchFamily="49" charset="-122"/>
              </a:rPr>
              <a:t>intrinsic value</a:t>
            </a:r>
            <a:r>
              <a:rPr lang="zh-CN" altLang="en-US" sz="2800" b="1" dirty="0" smtClean="0">
                <a:latin typeface="楷体_GB2312" pitchFamily="49" charset="-122"/>
                <a:ea typeface="楷体_GB2312" pitchFamily="49" charset="-122"/>
              </a:rPr>
              <a:t>）</a:t>
            </a:r>
            <a:endParaRPr lang="en-US" altLang="zh-CN" sz="2800" b="1" dirty="0" smtClean="0">
              <a:latin typeface="楷体_GB2312" pitchFamily="49" charset="-122"/>
              <a:ea typeface="楷体_GB2312" pitchFamily="49" charset="-122"/>
            </a:endParaRPr>
          </a:p>
          <a:p>
            <a:pPr marL="742950" lvl="1" indent="-285750">
              <a:lnSpc>
                <a:spcPct val="150000"/>
              </a:lnSpc>
              <a:spcBef>
                <a:spcPct val="20000"/>
              </a:spcBef>
              <a:buClr>
                <a:srgbClr val="CC3300"/>
              </a:buClr>
              <a:buSzPct val="105000"/>
              <a:buFont typeface="Wingdings" pitchFamily="2" charset="2"/>
              <a:buChar char="l"/>
            </a:pPr>
            <a:r>
              <a:rPr lang="zh-CN" altLang="en-US" sz="2400" b="1" dirty="0" smtClean="0">
                <a:latin typeface="楷体_GB2312" pitchFamily="49" charset="-122"/>
                <a:ea typeface="楷体_GB2312" pitchFamily="49" charset="-122"/>
              </a:rPr>
              <a:t>期权买方马上行权能够得到的收益。</a:t>
            </a:r>
            <a:endParaRPr lang="en-US" altLang="zh-CN" sz="2400" b="1" dirty="0" smtClean="0">
              <a:latin typeface="楷体_GB2312" pitchFamily="49" charset="-122"/>
              <a:ea typeface="楷体_GB2312" pitchFamily="49" charset="-122"/>
            </a:endParaRPr>
          </a:p>
          <a:p>
            <a:pPr marL="742950" lvl="1" indent="-285750">
              <a:lnSpc>
                <a:spcPct val="150000"/>
              </a:lnSpc>
              <a:spcBef>
                <a:spcPct val="20000"/>
              </a:spcBef>
              <a:buClr>
                <a:srgbClr val="CC3300"/>
              </a:buClr>
              <a:buSzPct val="105000"/>
              <a:buFont typeface="Wingdings" pitchFamily="2" charset="2"/>
              <a:buChar char="l"/>
            </a:pPr>
            <a:r>
              <a:rPr lang="zh-CN" altLang="en-US" sz="2400" b="1" dirty="0" smtClean="0">
                <a:latin typeface="楷体_GB2312" pitchFamily="49" charset="-122"/>
                <a:ea typeface="楷体_GB2312" pitchFamily="49" charset="-122"/>
              </a:rPr>
              <a:t>看涨期权内涵价值</a:t>
            </a:r>
            <a:r>
              <a:rPr lang="en-US" altLang="zh-CN" sz="2400" b="1" dirty="0" smtClean="0">
                <a:latin typeface="楷体_GB2312" pitchFamily="49" charset="-122"/>
                <a:ea typeface="楷体_GB2312" pitchFamily="49" charset="-122"/>
              </a:rPr>
              <a:t>max(S-X,0)</a:t>
            </a:r>
            <a:r>
              <a:rPr lang="zh-CN" altLang="en-US" sz="2400" b="1" dirty="0" smtClean="0">
                <a:latin typeface="楷体_GB2312" pitchFamily="49" charset="-122"/>
                <a:ea typeface="楷体_GB2312" pitchFamily="49" charset="-122"/>
              </a:rPr>
              <a:t>。</a:t>
            </a:r>
            <a:r>
              <a:rPr lang="en-US" altLang="zh-CN" sz="2400" b="1" dirty="0" smtClean="0">
                <a:latin typeface="楷体_GB2312" pitchFamily="49" charset="-122"/>
                <a:ea typeface="楷体_GB2312" pitchFamily="49" charset="-122"/>
              </a:rPr>
              <a:t>S</a:t>
            </a:r>
            <a:r>
              <a:rPr lang="zh-CN" altLang="en-US" sz="2400" b="1" dirty="0" smtClean="0">
                <a:latin typeface="楷体_GB2312" pitchFamily="49" charset="-122"/>
                <a:ea typeface="楷体_GB2312" pitchFamily="49" charset="-122"/>
              </a:rPr>
              <a:t>表示标的资产价格，</a:t>
            </a:r>
            <a:r>
              <a:rPr lang="en-US" altLang="zh-CN" sz="2400" b="1" dirty="0" smtClean="0">
                <a:latin typeface="楷体_GB2312" pitchFamily="49" charset="-122"/>
                <a:ea typeface="楷体_GB2312" pitchFamily="49" charset="-122"/>
              </a:rPr>
              <a:t>X</a:t>
            </a:r>
            <a:r>
              <a:rPr lang="zh-CN" altLang="en-US" sz="2400" b="1" dirty="0" smtClean="0">
                <a:latin typeface="楷体_GB2312" pitchFamily="49" charset="-122"/>
                <a:ea typeface="楷体_GB2312" pitchFamily="49" charset="-122"/>
              </a:rPr>
              <a:t>表示执行价格。</a:t>
            </a:r>
            <a:endParaRPr lang="en-US" altLang="zh-CN" sz="2400" b="1" dirty="0" smtClean="0">
              <a:latin typeface="楷体_GB2312" pitchFamily="49" charset="-122"/>
              <a:ea typeface="楷体_GB2312" pitchFamily="49" charset="-122"/>
            </a:endParaRPr>
          </a:p>
          <a:p>
            <a:pPr marL="742950" lvl="1" indent="-285750">
              <a:lnSpc>
                <a:spcPct val="150000"/>
              </a:lnSpc>
              <a:spcBef>
                <a:spcPct val="20000"/>
              </a:spcBef>
              <a:buClr>
                <a:srgbClr val="CC3300"/>
              </a:buClr>
              <a:buSzPct val="105000"/>
              <a:buFont typeface="Wingdings" pitchFamily="2" charset="2"/>
              <a:buChar char="l"/>
            </a:pPr>
            <a:r>
              <a:rPr lang="zh-CN" altLang="en-US" sz="2400" b="1" dirty="0" smtClean="0">
                <a:latin typeface="楷体_GB2312" pitchFamily="49" charset="-122"/>
                <a:ea typeface="楷体_GB2312" pitchFamily="49" charset="-122"/>
              </a:rPr>
              <a:t>看跌期权内涵价值</a:t>
            </a:r>
            <a:r>
              <a:rPr lang="en-US" altLang="zh-CN" sz="2400" b="1" dirty="0" smtClean="0">
                <a:latin typeface="楷体_GB2312" pitchFamily="49" charset="-122"/>
                <a:ea typeface="楷体_GB2312" pitchFamily="49" charset="-122"/>
              </a:rPr>
              <a:t>max(X-S,0)</a:t>
            </a:r>
            <a:r>
              <a:rPr lang="zh-CN" altLang="en-US" sz="2400" b="1" dirty="0" smtClean="0">
                <a:latin typeface="楷体_GB2312" pitchFamily="49" charset="-122"/>
                <a:ea typeface="楷体_GB2312" pitchFamily="49" charset="-122"/>
              </a:rPr>
              <a:t>。</a:t>
            </a:r>
            <a:endParaRPr lang="en-US" altLang="zh-CN" sz="2400" b="1"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实值、平值、虚值期权</a:t>
            </a:r>
            <a:endParaRPr lang="en-US" altLang="zh-CN" dirty="0" smtClean="0">
              <a:latin typeface="楷体_GB2312" pitchFamily="49" charset="-122"/>
              <a:ea typeface="楷体_GB2312" pitchFamily="49" charset="-122"/>
            </a:endParaRPr>
          </a:p>
        </p:txBody>
      </p:sp>
      <p:sp>
        <p:nvSpPr>
          <p:cNvPr id="7" name="矩形 6"/>
          <p:cNvSpPr/>
          <p:nvPr/>
        </p:nvSpPr>
        <p:spPr>
          <a:xfrm>
            <a:off x="827584" y="1196752"/>
            <a:ext cx="7992888" cy="4616648"/>
          </a:xfrm>
          <a:prstGeom prst="rect">
            <a:avLst/>
          </a:prstGeom>
        </p:spPr>
        <p:txBody>
          <a:bodyPr wrap="square">
            <a:spAutoFit/>
          </a:bodyPr>
          <a:lstStyle/>
          <a:p>
            <a:pPr marL="342900" indent="-342900">
              <a:lnSpc>
                <a:spcPct val="150000"/>
              </a:lnSpc>
              <a:spcBef>
                <a:spcPct val="20000"/>
              </a:spcBef>
              <a:buClr>
                <a:srgbClr val="CC3300"/>
              </a:buClr>
              <a:buSzPct val="105000"/>
              <a:buFont typeface="Wingdings" pitchFamily="2" charset="2"/>
              <a:buChar char="l"/>
            </a:pPr>
            <a:r>
              <a:rPr lang="zh-CN" altLang="en-US" sz="2800" b="1" dirty="0" smtClean="0">
                <a:latin typeface="楷体_GB2312" pitchFamily="49" charset="-122"/>
                <a:ea typeface="楷体_GB2312" pitchFamily="49" charset="-122"/>
              </a:rPr>
              <a:t>期权分类</a:t>
            </a:r>
            <a:endParaRPr lang="en-US" altLang="zh-CN" sz="2800" b="1" dirty="0" smtClean="0">
              <a:latin typeface="楷体_GB2312" pitchFamily="49" charset="-122"/>
              <a:ea typeface="楷体_GB2312" pitchFamily="49" charset="-122"/>
            </a:endParaRPr>
          </a:p>
          <a:p>
            <a:pPr marL="742950" lvl="1" indent="-285750">
              <a:lnSpc>
                <a:spcPct val="150000"/>
              </a:lnSpc>
              <a:spcBef>
                <a:spcPct val="20000"/>
              </a:spcBef>
              <a:buClr>
                <a:srgbClr val="CC3300"/>
              </a:buClr>
              <a:buSzPct val="105000"/>
              <a:buFont typeface="Wingdings" pitchFamily="2" charset="2"/>
              <a:buChar char="l"/>
            </a:pPr>
            <a:r>
              <a:rPr lang="zh-CN" altLang="en-US" sz="2000" b="1" dirty="0" smtClean="0">
                <a:latin typeface="楷体_GB2312" pitchFamily="49" charset="-122"/>
                <a:ea typeface="楷体_GB2312" pitchFamily="49" charset="-122"/>
              </a:rPr>
              <a:t>内涵价值大于</a:t>
            </a:r>
            <a:r>
              <a:rPr lang="en-US" altLang="zh-CN" sz="2000" b="1" dirty="0" smtClean="0">
                <a:latin typeface="楷体_GB2312" pitchFamily="49" charset="-122"/>
                <a:ea typeface="楷体_GB2312" pitchFamily="49" charset="-122"/>
              </a:rPr>
              <a:t>0</a:t>
            </a:r>
            <a:r>
              <a:rPr lang="zh-CN" altLang="en-US" sz="2000" b="1" dirty="0" smtClean="0">
                <a:latin typeface="楷体_GB2312" pitchFamily="49" charset="-122"/>
                <a:ea typeface="楷体_GB2312" pitchFamily="49" charset="-122"/>
              </a:rPr>
              <a:t>的期权被称为实值期权。对于看涨期权来讲，执行价小于标的资产价格的期权为实值期权。看跌期权，执行价大于标的资产价格的期权是实值期权。</a:t>
            </a:r>
            <a:endParaRPr lang="en-US" altLang="zh-CN" sz="2000" b="1" dirty="0" smtClean="0">
              <a:latin typeface="楷体_GB2312" pitchFamily="49" charset="-122"/>
              <a:ea typeface="楷体_GB2312" pitchFamily="49" charset="-122"/>
            </a:endParaRPr>
          </a:p>
          <a:p>
            <a:pPr marL="742950" lvl="1" indent="-285750">
              <a:lnSpc>
                <a:spcPct val="150000"/>
              </a:lnSpc>
              <a:spcBef>
                <a:spcPct val="20000"/>
              </a:spcBef>
              <a:buClr>
                <a:srgbClr val="CC3300"/>
              </a:buClr>
              <a:buSzPct val="105000"/>
              <a:buFont typeface="Wingdings" pitchFamily="2" charset="2"/>
              <a:buChar char="l"/>
            </a:pPr>
            <a:r>
              <a:rPr lang="zh-CN" altLang="en-US" sz="2000" b="1" dirty="0" smtClean="0">
                <a:latin typeface="楷体_GB2312" pitchFamily="49" charset="-122"/>
                <a:ea typeface="楷体_GB2312" pitchFamily="49" charset="-122"/>
              </a:rPr>
              <a:t>内涵价值等于</a:t>
            </a:r>
            <a:r>
              <a:rPr lang="en-US" altLang="zh-CN" sz="2000" b="1" dirty="0" smtClean="0">
                <a:latin typeface="楷体_GB2312" pitchFamily="49" charset="-122"/>
                <a:ea typeface="楷体_GB2312" pitchFamily="49" charset="-122"/>
              </a:rPr>
              <a:t>0</a:t>
            </a:r>
            <a:r>
              <a:rPr lang="zh-CN" altLang="en-US" sz="2000" b="1" dirty="0" smtClean="0">
                <a:latin typeface="楷体_GB2312" pitchFamily="49" charset="-122"/>
                <a:ea typeface="楷体_GB2312" pitchFamily="49" charset="-122"/>
              </a:rPr>
              <a:t>的期权被称为平值期权。无论看涨、看跌期权，执行价和标的资产价格相等的期权是平值期权。</a:t>
            </a:r>
            <a:endParaRPr lang="en-US" altLang="zh-CN" sz="2000" b="1" dirty="0" smtClean="0">
              <a:latin typeface="楷体_GB2312" pitchFamily="49" charset="-122"/>
              <a:ea typeface="楷体_GB2312" pitchFamily="49" charset="-122"/>
            </a:endParaRPr>
          </a:p>
          <a:p>
            <a:pPr marL="742950" lvl="1" indent="-285750">
              <a:lnSpc>
                <a:spcPct val="150000"/>
              </a:lnSpc>
              <a:spcBef>
                <a:spcPct val="20000"/>
              </a:spcBef>
              <a:buClr>
                <a:srgbClr val="CC3300"/>
              </a:buClr>
              <a:buSzPct val="105000"/>
              <a:buFont typeface="Wingdings" pitchFamily="2" charset="2"/>
              <a:buChar char="l"/>
            </a:pPr>
            <a:r>
              <a:rPr lang="zh-CN" altLang="en-US" sz="2000" b="1" dirty="0" smtClean="0">
                <a:latin typeface="楷体_GB2312" pitchFamily="49" charset="-122"/>
                <a:ea typeface="楷体_GB2312" pitchFamily="49" charset="-122"/>
              </a:rPr>
              <a:t>内涵价值小于</a:t>
            </a:r>
            <a:r>
              <a:rPr lang="en-US" altLang="zh-CN" sz="2000" b="1" dirty="0" smtClean="0">
                <a:latin typeface="楷体_GB2312" pitchFamily="49" charset="-122"/>
                <a:ea typeface="楷体_GB2312" pitchFamily="49" charset="-122"/>
              </a:rPr>
              <a:t>0</a:t>
            </a:r>
            <a:r>
              <a:rPr lang="zh-CN" altLang="en-US" sz="2000" b="1" dirty="0" smtClean="0">
                <a:latin typeface="楷体_GB2312" pitchFamily="49" charset="-122"/>
                <a:ea typeface="楷体_GB2312" pitchFamily="49" charset="-122"/>
              </a:rPr>
              <a:t>的期权被称为虚值期权。对于看涨期权来讲，执行价大于标的资产价格的期权为实值期权。看跌期权，执行价小于标的资产价格的期权是实值期权。</a:t>
            </a:r>
            <a:endParaRPr lang="en-US" altLang="zh-CN" sz="2000" b="1"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时间价值</a:t>
            </a:r>
            <a:endParaRPr lang="en-US" altLang="zh-CN" dirty="0" smtClean="0">
              <a:latin typeface="楷体_GB2312" pitchFamily="49" charset="-122"/>
              <a:ea typeface="楷体_GB2312" pitchFamily="49" charset="-122"/>
            </a:endParaRPr>
          </a:p>
        </p:txBody>
      </p:sp>
      <p:graphicFrame>
        <p:nvGraphicFramePr>
          <p:cNvPr id="5" name="图表 4"/>
          <p:cNvGraphicFramePr/>
          <p:nvPr/>
        </p:nvGraphicFramePr>
        <p:xfrm>
          <a:off x="971600" y="1268760"/>
          <a:ext cx="7488832" cy="4680520"/>
        </p:xfrm>
        <a:graphic>
          <a:graphicData uri="http://schemas.openxmlformats.org/drawingml/2006/chart">
            <c:chart xmlns:c="http://schemas.openxmlformats.org/drawingml/2006/chart" xmlns:r="http://schemas.openxmlformats.org/officeDocument/2006/relationships" r:id="rId2"/>
          </a:graphicData>
        </a:graphic>
      </p:graphicFrame>
      <p:cxnSp>
        <p:nvCxnSpPr>
          <p:cNvPr id="11" name="直接连接符 10"/>
          <p:cNvCxnSpPr/>
          <p:nvPr/>
        </p:nvCxnSpPr>
        <p:spPr>
          <a:xfrm>
            <a:off x="2123728" y="2204864"/>
            <a:ext cx="2016224" cy="2736304"/>
          </a:xfrm>
          <a:prstGeom prst="line">
            <a:avLst/>
          </a:prstGeom>
          <a:ln w="38100">
            <a:solidFill>
              <a:srgbClr val="419BED"/>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139952" y="4941168"/>
            <a:ext cx="4032448" cy="0"/>
          </a:xfrm>
          <a:prstGeom prst="line">
            <a:avLst/>
          </a:prstGeom>
          <a:ln w="38100">
            <a:solidFill>
              <a:srgbClr val="419BED"/>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4139952" y="1844824"/>
            <a:ext cx="72008" cy="3096344"/>
          </a:xfrm>
          <a:prstGeom prst="line">
            <a:avLst/>
          </a:prstGeom>
          <a:ln w="38100">
            <a:solidFill>
              <a:srgbClr val="FF808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283968" y="1988840"/>
            <a:ext cx="830677" cy="400110"/>
          </a:xfrm>
          <a:prstGeom prst="rect">
            <a:avLst/>
          </a:prstGeom>
          <a:noFill/>
        </p:spPr>
        <p:txBody>
          <a:bodyPr wrap="none" rtlCol="0">
            <a:spAutoFit/>
          </a:bodyPr>
          <a:lstStyle/>
          <a:p>
            <a:r>
              <a:rPr lang="en-US" altLang="zh-CN" sz="1000" dirty="0" smtClean="0"/>
              <a:t>HS300</a:t>
            </a:r>
            <a:r>
              <a:rPr lang="zh-CN" altLang="en-US" sz="1000" dirty="0" smtClean="0"/>
              <a:t>指数</a:t>
            </a:r>
            <a:endParaRPr lang="en-US" altLang="zh-CN" sz="1000" dirty="0" smtClean="0"/>
          </a:p>
          <a:p>
            <a:r>
              <a:rPr lang="zh-CN" altLang="en-US" sz="1000" dirty="0" smtClean="0"/>
              <a:t>目前价格</a:t>
            </a:r>
            <a:endParaRPr lang="zh-CN" altLang="en-U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dirty="0" smtClean="0">
                <a:latin typeface="楷体_GB2312" pitchFamily="49" charset="-122"/>
                <a:ea typeface="楷体_GB2312" pitchFamily="49" charset="-122"/>
              </a:rPr>
              <a:t>时间价值</a:t>
            </a:r>
            <a:endParaRPr lang="en-US" altLang="zh-CN" dirty="0" smtClean="0">
              <a:latin typeface="楷体_GB2312" pitchFamily="49" charset="-122"/>
              <a:ea typeface="楷体_GB2312" pitchFamily="49" charset="-122"/>
            </a:endParaRPr>
          </a:p>
        </p:txBody>
      </p:sp>
      <p:sp>
        <p:nvSpPr>
          <p:cNvPr id="7" name="矩形 6"/>
          <p:cNvSpPr/>
          <p:nvPr/>
        </p:nvSpPr>
        <p:spPr>
          <a:xfrm>
            <a:off x="827584" y="1196752"/>
            <a:ext cx="7992888" cy="4358116"/>
          </a:xfrm>
          <a:prstGeom prst="rect">
            <a:avLst/>
          </a:prstGeom>
        </p:spPr>
        <p:txBody>
          <a:bodyPr wrap="square">
            <a:spAutoFit/>
          </a:bodyPr>
          <a:lstStyle/>
          <a:p>
            <a:pPr marL="342900" indent="-342900">
              <a:lnSpc>
                <a:spcPct val="150000"/>
              </a:lnSpc>
              <a:spcBef>
                <a:spcPct val="20000"/>
              </a:spcBef>
              <a:buClr>
                <a:srgbClr val="CC3300"/>
              </a:buClr>
              <a:buSzPct val="105000"/>
              <a:buFont typeface="Wingdings" pitchFamily="2" charset="2"/>
              <a:buChar char="l"/>
            </a:pPr>
            <a:r>
              <a:rPr lang="zh-CN" altLang="en-US" sz="2800" b="1" dirty="0" smtClean="0">
                <a:latin typeface="楷体_GB2312" pitchFamily="49" charset="-122"/>
                <a:ea typeface="楷体_GB2312" pitchFamily="49" charset="-122"/>
              </a:rPr>
              <a:t>时间价值的理解</a:t>
            </a:r>
            <a:endParaRPr lang="en-US" altLang="zh-CN" sz="2800" b="1" dirty="0" smtClean="0">
              <a:latin typeface="楷体_GB2312" pitchFamily="49" charset="-122"/>
              <a:ea typeface="楷体_GB2312" pitchFamily="49" charset="-122"/>
            </a:endParaRPr>
          </a:p>
          <a:p>
            <a:pPr marL="742950" lvl="1" indent="-285750">
              <a:lnSpc>
                <a:spcPct val="150000"/>
              </a:lnSpc>
              <a:spcBef>
                <a:spcPct val="20000"/>
              </a:spcBef>
              <a:buClr>
                <a:srgbClr val="CC3300"/>
              </a:buClr>
              <a:buSzPct val="105000"/>
              <a:buFont typeface="Wingdings" pitchFamily="2" charset="2"/>
              <a:buChar char="l"/>
            </a:pPr>
            <a:r>
              <a:rPr lang="zh-CN" altLang="en-US" sz="2400" b="1" dirty="0" smtClean="0">
                <a:latin typeface="楷体_GB2312" pitchFamily="49" charset="-122"/>
                <a:ea typeface="楷体_GB2312" pitchFamily="49" charset="-122"/>
              </a:rPr>
              <a:t>期权的权利义务不对称，标的资产价格的剧烈波动为买方带来好处，对卖方不利。</a:t>
            </a:r>
            <a:endParaRPr lang="en-US" altLang="zh-CN" sz="2400" b="1" dirty="0" smtClean="0">
              <a:latin typeface="楷体_GB2312" pitchFamily="49" charset="-122"/>
              <a:ea typeface="楷体_GB2312" pitchFamily="49" charset="-122"/>
            </a:endParaRPr>
          </a:p>
          <a:p>
            <a:pPr marL="742950" lvl="1" indent="-285750">
              <a:lnSpc>
                <a:spcPct val="150000"/>
              </a:lnSpc>
              <a:spcBef>
                <a:spcPct val="20000"/>
              </a:spcBef>
              <a:buClr>
                <a:srgbClr val="CC3300"/>
              </a:buClr>
              <a:buSzPct val="105000"/>
              <a:buFont typeface="Wingdings" pitchFamily="2" charset="2"/>
              <a:buChar char="l"/>
            </a:pPr>
            <a:r>
              <a:rPr lang="zh-CN" altLang="en-US" sz="2400" b="1" dirty="0" smtClean="0">
                <a:latin typeface="楷体_GB2312" pitchFamily="49" charset="-122"/>
                <a:ea typeface="楷体_GB2312" pitchFamily="49" charset="-122"/>
              </a:rPr>
              <a:t>波动率越大，买方获利潜在空间越大，时间价值越大。</a:t>
            </a:r>
            <a:endParaRPr lang="en-US" altLang="zh-CN" sz="2400" b="1" dirty="0" smtClean="0">
              <a:latin typeface="楷体_GB2312" pitchFamily="49" charset="-122"/>
              <a:ea typeface="楷体_GB2312" pitchFamily="49" charset="-122"/>
            </a:endParaRPr>
          </a:p>
          <a:p>
            <a:pPr marL="742950" lvl="1" indent="-285750">
              <a:lnSpc>
                <a:spcPct val="150000"/>
              </a:lnSpc>
              <a:spcBef>
                <a:spcPct val="20000"/>
              </a:spcBef>
              <a:buClr>
                <a:srgbClr val="CC3300"/>
              </a:buClr>
              <a:buSzPct val="105000"/>
              <a:buFont typeface="Wingdings" pitchFamily="2" charset="2"/>
              <a:buChar char="l"/>
            </a:pPr>
            <a:r>
              <a:rPr lang="zh-CN" altLang="en-US" sz="2400" b="1" dirty="0" smtClean="0">
                <a:latin typeface="楷体_GB2312" pitchFamily="49" charset="-122"/>
                <a:ea typeface="楷体_GB2312" pitchFamily="49" charset="-122"/>
              </a:rPr>
              <a:t>到期时间越长，买方获利可能性越大，时间价值越大。</a:t>
            </a:r>
            <a:endParaRPr lang="en-US" altLang="zh-CN" sz="2400" b="1" dirty="0" smtClean="0">
              <a:latin typeface="楷体_GB2312" pitchFamily="49" charset="-122"/>
              <a:ea typeface="楷体_GB2312" pitchFamily="49" charset="-122"/>
            </a:endParaRPr>
          </a:p>
          <a:p>
            <a:pPr marL="742950" lvl="1" indent="-285750">
              <a:lnSpc>
                <a:spcPct val="150000"/>
              </a:lnSpc>
              <a:spcBef>
                <a:spcPct val="20000"/>
              </a:spcBef>
              <a:buClr>
                <a:srgbClr val="CC3300"/>
              </a:buClr>
              <a:buSzPct val="105000"/>
              <a:buFont typeface="Wingdings" pitchFamily="2" charset="2"/>
              <a:buChar char="l"/>
            </a:pPr>
            <a:r>
              <a:rPr lang="zh-CN" altLang="en-US" sz="2400" b="1" dirty="0" smtClean="0">
                <a:latin typeface="楷体_GB2312" pitchFamily="49" charset="-122"/>
                <a:ea typeface="楷体_GB2312" pitchFamily="49" charset="-122"/>
              </a:rPr>
              <a:t>时间流逝是固定的，但波动率是变动的，所以期权买卖相当于买卖波动率。</a:t>
            </a:r>
            <a:endParaRPr lang="en-US" altLang="zh-CN" sz="2400" b="1"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scal_hour">
  <a:themeElements>
    <a:clrScheme name="fiscal_hou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iscal_hou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scal_hou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scal_hou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scal_hou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scal_hou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scal_hou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scal_hou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scal_hou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scal_hou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scal_hou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scal_hou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scal_hou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scal_hou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fiscal_hour</Template>
  <TotalTime>402</TotalTime>
  <Words>1099</Words>
  <Application>Microsoft Office PowerPoint</Application>
  <PresentationFormat>全屏显示(4:3)</PresentationFormat>
  <Paragraphs>134</Paragraphs>
  <Slides>21</Slides>
  <Notes>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fiscal_hour</vt:lpstr>
      <vt:lpstr>期权价格解析</vt:lpstr>
      <vt:lpstr>期权是一种权利</vt:lpstr>
      <vt:lpstr>期权交易</vt:lpstr>
      <vt:lpstr>期权价格</vt:lpstr>
      <vt:lpstr>期权交易</vt:lpstr>
      <vt:lpstr>内涵价值</vt:lpstr>
      <vt:lpstr>实值、平值、虚值期权</vt:lpstr>
      <vt:lpstr>时间价值</vt:lpstr>
      <vt:lpstr>时间价值</vt:lpstr>
      <vt:lpstr>时间价值</vt:lpstr>
      <vt:lpstr>时间价值</vt:lpstr>
      <vt:lpstr>时间价值</vt:lpstr>
      <vt:lpstr>买卖双方权益变化动态</vt:lpstr>
      <vt:lpstr>波动率对期权多头有利</vt:lpstr>
      <vt:lpstr>期权价格影响因素</vt:lpstr>
      <vt:lpstr>期权价格影响因素</vt:lpstr>
      <vt:lpstr>期权定价</vt:lpstr>
      <vt:lpstr>隐含波动率</vt:lpstr>
      <vt:lpstr>希腊字母</vt:lpstr>
      <vt:lpstr>希腊字母</vt:lpstr>
      <vt:lpstr>Thank You!</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Hour</dc:title>
  <dc:creator>微软中国</dc:creator>
  <cp:lastModifiedBy>雨林木风</cp:lastModifiedBy>
  <cp:revision>53</cp:revision>
  <dcterms:created xsi:type="dcterms:W3CDTF">2014-03-11T01:40:18Z</dcterms:created>
  <dcterms:modified xsi:type="dcterms:W3CDTF">2014-05-22T05:37:47Z</dcterms:modified>
</cp:coreProperties>
</file>